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300" r:id="rId6"/>
    <p:sldId id="338" r:id="rId7"/>
    <p:sldId id="302" r:id="rId8"/>
    <p:sldId id="386" r:id="rId9"/>
    <p:sldId id="341" r:id="rId10"/>
    <p:sldId id="339" r:id="rId11"/>
    <p:sldId id="258" r:id="rId12"/>
    <p:sldId id="298" r:id="rId13"/>
    <p:sldId id="299" r:id="rId14"/>
    <p:sldId id="362" r:id="rId15"/>
    <p:sldId id="259" r:id="rId16"/>
    <p:sldId id="363" r:id="rId17"/>
    <p:sldId id="265" r:id="rId18"/>
    <p:sldId id="382" r:id="rId19"/>
    <p:sldId id="381" r:id="rId20"/>
    <p:sldId id="384" r:id="rId21"/>
    <p:sldId id="383" r:id="rId22"/>
    <p:sldId id="260" r:id="rId23"/>
    <p:sldId id="266" r:id="rId24"/>
    <p:sldId id="385" r:id="rId25"/>
    <p:sldId id="261" r:id="rId26"/>
    <p:sldId id="263" r:id="rId27"/>
    <p:sldId id="387" r:id="rId28"/>
    <p:sldId id="308" r:id="rId29"/>
    <p:sldId id="264" r:id="rId30"/>
    <p:sldId id="27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2D4D"/>
    <a:srgbClr val="C72D3D"/>
    <a:srgbClr val="364F6E"/>
    <a:srgbClr val="D7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66" d="100"/>
          <a:sy n="66" d="100"/>
        </p:scale>
        <p:origin x="581" y="350"/>
      </p:cViewPr>
      <p:guideLst>
        <p:guide orient="horz" pos="2120"/>
        <p:guide pos="39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拟采取的研究方法、技术路线、方案及其可行性研究；</a:t>
            </a:r>
            <a:endParaRPr lang="zh-CN" altLang="en-US"/>
          </a:p>
          <a:p>
            <a:r>
              <a:rPr lang="zh-CN" altLang="en-US">
                <a:sym typeface="+mn-ea"/>
              </a:rPr>
              <a:t>5) 课题的创新性；</a:t>
            </a:r>
            <a:endParaRPr lang="zh-CN" altLang="en-US"/>
          </a:p>
          <a:p>
            <a:r>
              <a:rPr lang="zh-CN" altLang="en-US">
                <a:sym typeface="+mn-ea"/>
              </a:rPr>
              <a:t>6) 研究计划进度（ 注明已完成部分 ）、预期进展和预期成果；</a:t>
            </a:r>
            <a:endParaRPr lang="zh-CN" altLang="en-US"/>
          </a:p>
          <a:p>
            <a:r>
              <a:rPr lang="zh-CN" altLang="en-US">
                <a:sym typeface="+mn-ea"/>
              </a:rPr>
              <a:t>7) 与本课题有关的资料积累、 已有的前期研究成果 </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本课题的研究方法主要为：</a:t>
            </a:r>
            <a:endParaRPr lang="zh-CN" altLang="en-US"/>
          </a:p>
          <a:p>
            <a:r>
              <a:rPr lang="zh-CN" altLang="en-US"/>
              <a:t>1.文献研究法，根据一定的研究目的或课题 通过调查文献来获得资料 从而全面地、正确地了解掌握所要研究问题的一种方法。课题将就视频（图像）的前后景显著性分割和VR视频的编解码方式及传输进行文献研究，分析课题的创新性、可行性等等，从而规划课题的研究路线及实验计划方案。</a:t>
            </a:r>
            <a:endParaRPr lang="zh-CN" altLang="en-US"/>
          </a:p>
          <a:p>
            <a:r>
              <a:rPr lang="zh-CN" altLang="en-US"/>
              <a:t>2.探索性研究法。探索性研究法是高层次的科学研究活动，它是用已知的信息进行探索、创造新知识，从而产生出新颖而独特的成果或产品。利用探索性研究法，课题将根据研究方案实现：显著性分割的深度学习模型搭建、对VR图像进行分割测试、修改视频编解码方式融合前后景，最后提出一套根据深度学习方法对VR视频进行质量调节从而降低资源消耗的优化系统。</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课题的研究目标旨在提出一套基于深度学习方法的360度视频动态质量调整方案，实现VR（全景）视频的网络传输优化。</a:t>
            </a:r>
            <a:endParaRPr lang="zh-CN" altLang="en-US"/>
          </a:p>
          <a:p>
            <a:r>
              <a:rPr lang="zh-CN" altLang="en-US"/>
              <a:t>研究内容将基于三个方面：</a:t>
            </a:r>
            <a:endParaRPr lang="zh-CN" altLang="en-US"/>
          </a:p>
          <a:p>
            <a:r>
              <a:rPr lang="zh-CN" altLang="en-US"/>
              <a:t>1.基于深度学习的VR视频语义分割方法；</a:t>
            </a:r>
            <a:endParaRPr lang="zh-CN" altLang="en-US"/>
          </a:p>
          <a:p>
            <a:r>
              <a:rPr lang="zh-CN" altLang="en-US"/>
              <a:t>2.对VR视频的空间分割方法；</a:t>
            </a:r>
            <a:endParaRPr lang="zh-CN" altLang="en-US"/>
          </a:p>
          <a:p>
            <a:r>
              <a:rPr lang="zh-CN" altLang="en-US"/>
              <a:t>3.各个分割部分的动态质量调整。</a:t>
            </a:r>
            <a:endParaRPr lang="zh-CN" altLang="en-US"/>
          </a:p>
          <a:p>
            <a:r>
              <a:rPr lang="zh-CN" altLang="en-US"/>
              <a:t>4.用户的观看区域预测</a:t>
            </a:r>
            <a:endParaRPr lang="zh-CN" altLang="en-US"/>
          </a:p>
          <a:p>
            <a:r>
              <a:rPr lang="zh-CN" altLang="en-US"/>
              <a:t>课题拟解决的关键性问题为：</a:t>
            </a:r>
            <a:endParaRPr lang="zh-CN" altLang="en-US"/>
          </a:p>
          <a:p>
            <a:r>
              <a:rPr lang="zh-CN" altLang="en-US"/>
              <a:t>1.如何将深度学习语义分割应用在VR视频的预处理上，结合视频的空间分割将视频进行预处理。</a:t>
            </a:r>
            <a:endParaRPr lang="zh-CN" altLang="en-US"/>
          </a:p>
          <a:p>
            <a:r>
              <a:rPr lang="zh-CN" altLang="en-US"/>
              <a:t>2.如何将预分割的视频块进行静/动态质量调节，涉及到不同块的编码压缩、对应的解码以及重新拼接不同块的方法</a:t>
            </a:r>
            <a:endParaRPr lang="zh-CN" altLang="en-US"/>
          </a:p>
          <a:p>
            <a:r>
              <a:rPr lang="zh-CN" altLang="en-US"/>
              <a:t>3.优化拼接降低块化视频后带来的用户体验质量退化问题。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课题的研究目标旨在提出一套基于深度学习方法的360度视频动态质量调整方案，实现VR（全景）视频的网络传输优化。</a:t>
            </a:r>
            <a:endParaRPr lang="zh-CN" altLang="en-US"/>
          </a:p>
          <a:p>
            <a:r>
              <a:rPr lang="zh-CN" altLang="en-US"/>
              <a:t>研究内容将基于三个方面：</a:t>
            </a:r>
            <a:endParaRPr lang="zh-CN" altLang="en-US"/>
          </a:p>
          <a:p>
            <a:r>
              <a:rPr lang="zh-CN" altLang="en-US"/>
              <a:t>1.基于深度学习的VR视频语义分割方法；</a:t>
            </a:r>
            <a:endParaRPr lang="zh-CN" altLang="en-US"/>
          </a:p>
          <a:p>
            <a:r>
              <a:rPr lang="zh-CN" altLang="en-US"/>
              <a:t>2.对VR视频的空间分割方法；</a:t>
            </a:r>
            <a:endParaRPr lang="zh-CN" altLang="en-US"/>
          </a:p>
          <a:p>
            <a:r>
              <a:rPr lang="zh-CN" altLang="en-US"/>
              <a:t>3.各个分割部分的动态质量调整。</a:t>
            </a:r>
            <a:endParaRPr lang="zh-CN" altLang="en-US"/>
          </a:p>
          <a:p>
            <a:r>
              <a:rPr lang="zh-CN" altLang="en-US"/>
              <a:t>4.用户的观看区域预测</a:t>
            </a:r>
            <a:endParaRPr lang="zh-CN" altLang="en-US"/>
          </a:p>
          <a:p>
            <a:r>
              <a:rPr lang="zh-CN" altLang="en-US"/>
              <a:t>课题拟解决的关键性问题为：</a:t>
            </a:r>
            <a:endParaRPr lang="zh-CN" altLang="en-US"/>
          </a:p>
          <a:p>
            <a:r>
              <a:rPr lang="zh-CN" altLang="en-US"/>
              <a:t>1.如何将深度学习语义分割应用在VR视频的预处理上，结合视频的空间分割将视频进行预处理。</a:t>
            </a:r>
            <a:endParaRPr lang="zh-CN" altLang="en-US"/>
          </a:p>
          <a:p>
            <a:r>
              <a:rPr lang="zh-CN" altLang="en-US"/>
              <a:t>2.如何将预分割的视频块进行静/动态质量调节，涉及到不同块的编码压缩、对应的解码以及重新拼接不同块的方法</a:t>
            </a:r>
            <a:endParaRPr lang="zh-CN" altLang="en-US"/>
          </a:p>
          <a:p>
            <a:r>
              <a:rPr lang="zh-CN" altLang="en-US"/>
              <a:t>3.优化拼接降低块化视频后带来的用户体验质量退化问题。</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 拟定的学位论文题目；</a:t>
            </a:r>
            <a:endParaRPr lang="zh-CN" altLang="en-US"/>
          </a:p>
          <a:p>
            <a:r>
              <a:rPr lang="zh-CN" altLang="en-US"/>
              <a:t>2) 课题的研究意义、国内外研究现状分析；</a:t>
            </a:r>
            <a:endParaRPr lang="zh-CN" altLang="en-US"/>
          </a:p>
          <a:p>
            <a:r>
              <a:rPr lang="zh-CN" altLang="en-US"/>
              <a:t>3) 课题研究目标、研究内容、拟解决的关键问题；</a:t>
            </a:r>
            <a:endParaRPr lang="zh-CN" altLang="en-US"/>
          </a:p>
          <a:p>
            <a:r>
              <a:rPr lang="zh-CN" altLang="en-US"/>
              <a:t>4) 拟采取的研究方法、技术路线、方案及其可行性研究；</a:t>
            </a:r>
            <a:endParaRPr lang="zh-CN" altLang="en-US"/>
          </a:p>
          <a:p>
            <a:r>
              <a:rPr lang="zh-CN" altLang="en-US"/>
              <a:t>5) 课题的创新性；</a:t>
            </a:r>
            <a:endParaRPr lang="zh-CN" altLang="en-US"/>
          </a:p>
          <a:p>
            <a:r>
              <a:rPr lang="zh-CN" altLang="en-US"/>
              <a:t>6) 研究计划进度（ 注明已完成部分 ）、预期进展和预期成果；</a:t>
            </a:r>
            <a:endParaRPr lang="zh-CN" altLang="en-US"/>
          </a:p>
          <a:p>
            <a:r>
              <a:rPr lang="zh-CN" altLang="en-US"/>
              <a:t>7) 与本课题有关的资料积累、 已有的前期研究成果 </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buClrTx/>
              <a:buSzTx/>
              <a:buFontTx/>
            </a:pPr>
            <a:r>
              <a:rPr lang="zh-CN" altLang="en-US">
                <a:latin typeface="仿宋" panose="02010609060101010101" charset="-122"/>
                <a:ea typeface="仿宋" panose="02010609060101010101" charset="-122"/>
                <a:cs typeface="仿宋" panose="02010609060101010101" charset="-122"/>
                <a:sym typeface="+mn-ea"/>
              </a:rPr>
              <a:t>由于VR视频的沉浸体验，高分辨率和流畅的帧率是VR视频必不可少的特性。而在</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视频的直播、点播过程中，由于视频的高质量会导致网络带宽的大幅度占用，浪费网络、本地储存资源。</a:t>
            </a:r>
            <a:endParaRPr lang="zh-CN" altLang="en-US">
              <a:latin typeface="仿宋" panose="02010609060101010101" charset="-122"/>
              <a:ea typeface="仿宋" panose="02010609060101010101" charset="-122"/>
              <a:cs typeface="仿宋" panose="02010609060101010101" charset="-122"/>
            </a:endParaRPr>
          </a:p>
          <a:p>
            <a:pPr algn="l">
              <a:buClrTx/>
              <a:buSzTx/>
              <a:buFontTx/>
            </a:pPr>
            <a:r>
              <a:rPr lang="zh-CN" altLang="en-US">
                <a:latin typeface="仿宋" panose="02010609060101010101" charset="-122"/>
                <a:ea typeface="仿宋" panose="02010609060101010101" charset="-122"/>
                <a:cs typeface="仿宋" panose="02010609060101010101" charset="-122"/>
                <a:sym typeface="+mn-ea"/>
              </a:rPr>
              <a:t>本研究旨在于结合深度学习方法通过对VR视频的分辨率进行质量调整，实现在不降低或几乎不影响观众观看体验的同时尽量降低</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视频的分辨率和质量，使得视频的传输和储存时消耗更少的资源。</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buClrTx/>
              <a:buSzTx/>
              <a:buFontTx/>
            </a:pPr>
            <a:r>
              <a:rPr lang="zh-CN" altLang="en-US">
                <a:latin typeface="仿宋" panose="02010609060101010101" charset="-122"/>
                <a:ea typeface="仿宋" panose="02010609060101010101" charset="-122"/>
                <a:cs typeface="仿宋" panose="02010609060101010101" charset="-122"/>
                <a:sym typeface="+mn-ea"/>
              </a:rPr>
              <a:t>由于VR视频的沉浸体验，高分辨率和流畅的帧率是VR视频必不可少的特性。而在</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视频的直播、点播过程中，由于视频的高质量会导致网络带宽的大幅度占用，浪费网络、本地储存资源。</a:t>
            </a:r>
            <a:endParaRPr lang="zh-CN" altLang="en-US">
              <a:latin typeface="仿宋" panose="02010609060101010101" charset="-122"/>
              <a:ea typeface="仿宋" panose="02010609060101010101" charset="-122"/>
              <a:cs typeface="仿宋" panose="02010609060101010101" charset="-122"/>
            </a:endParaRPr>
          </a:p>
          <a:p>
            <a:pPr algn="l">
              <a:buClrTx/>
              <a:buSzTx/>
              <a:buFontTx/>
            </a:pPr>
            <a:r>
              <a:rPr lang="zh-CN" altLang="en-US">
                <a:latin typeface="仿宋" panose="02010609060101010101" charset="-122"/>
                <a:ea typeface="仿宋" panose="02010609060101010101" charset="-122"/>
                <a:cs typeface="仿宋" panose="02010609060101010101" charset="-122"/>
                <a:sym typeface="+mn-ea"/>
              </a:rPr>
              <a:t>本研究旨在于结合深度学习方法通过对VR视频的分辨率进行质量调整，实现在不降低或几乎不影响观众观看体验的同时尽量降低</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视频的分辨率和质量，使得视频的传输和储存时消耗更少的资源。</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buClrTx/>
              <a:buSzTx/>
              <a:buFontTx/>
            </a:pPr>
            <a:r>
              <a:rPr lang="zh-CN" altLang="en-US">
                <a:latin typeface="仿宋" panose="02010609060101010101" charset="-122"/>
                <a:ea typeface="仿宋" panose="02010609060101010101" charset="-122"/>
                <a:cs typeface="仿宋" panose="02010609060101010101" charset="-122"/>
                <a:sym typeface="+mn-ea"/>
              </a:rPr>
              <a:t>由于VR视频的沉浸体验，高分辨率和流畅的帧率是VR视频必不可少的特性。而在</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视频的直播、点播过程中，由于视频的高质量会导致网络带宽的大幅度占用，浪费网络、本地储存资源。</a:t>
            </a:r>
            <a:endParaRPr lang="zh-CN" altLang="en-US">
              <a:latin typeface="仿宋" panose="02010609060101010101" charset="-122"/>
              <a:ea typeface="仿宋" panose="02010609060101010101" charset="-122"/>
              <a:cs typeface="仿宋" panose="02010609060101010101" charset="-122"/>
            </a:endParaRPr>
          </a:p>
          <a:p>
            <a:pPr algn="l">
              <a:buClrTx/>
              <a:buSzTx/>
              <a:buFontTx/>
            </a:pPr>
            <a:r>
              <a:rPr lang="zh-CN" altLang="en-US">
                <a:latin typeface="仿宋" panose="02010609060101010101" charset="-122"/>
                <a:ea typeface="仿宋" panose="02010609060101010101" charset="-122"/>
                <a:cs typeface="仿宋" panose="02010609060101010101" charset="-122"/>
                <a:sym typeface="+mn-ea"/>
              </a:rPr>
              <a:t>本研究旨在于结合深度学习方法通过对VR视频的分辨率进行质量调整，实现在不降低或几乎不影响观众观看体验的同时尽量降低</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视频的分辨率和质量，使得视频的传输和储存时消耗更少的资源。</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buClrTx/>
              <a:buSzTx/>
              <a:buFontTx/>
            </a:pPr>
            <a:r>
              <a:rPr lang="zh-CN" altLang="en-US">
                <a:latin typeface="仿宋" panose="02010609060101010101" charset="-122"/>
                <a:ea typeface="仿宋" panose="02010609060101010101" charset="-122"/>
                <a:cs typeface="仿宋" panose="02010609060101010101" charset="-122"/>
                <a:sym typeface="+mn-ea"/>
              </a:rPr>
              <a:t>由于VR视频的沉浸体验，高分辨率和流畅的帧率是VR视频必不可少的特性。而在</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视频的直播、点播过程中，由于视频的高质量会导致网络带宽的大幅度占用，浪费网络、本地储存资源。</a:t>
            </a:r>
            <a:endParaRPr lang="zh-CN" altLang="en-US">
              <a:latin typeface="仿宋" panose="02010609060101010101" charset="-122"/>
              <a:ea typeface="仿宋" panose="02010609060101010101" charset="-122"/>
              <a:cs typeface="仿宋" panose="02010609060101010101" charset="-122"/>
            </a:endParaRPr>
          </a:p>
          <a:p>
            <a:pPr algn="l">
              <a:buClrTx/>
              <a:buSzTx/>
              <a:buFontTx/>
            </a:pPr>
            <a:r>
              <a:rPr lang="zh-CN" altLang="en-US">
                <a:latin typeface="仿宋" panose="02010609060101010101" charset="-122"/>
                <a:ea typeface="仿宋" panose="02010609060101010101" charset="-122"/>
                <a:cs typeface="仿宋" panose="02010609060101010101" charset="-122"/>
                <a:sym typeface="+mn-ea"/>
              </a:rPr>
              <a:t>本研究旨在于结合深度学习方法通过对VR视频的分辨率进行质量调整，实现在不降低或几乎不影响观众观看体验的同时尽量降低</a:t>
            </a:r>
            <a:r>
              <a:rPr lang="en-US" altLang="zh-CN">
                <a:latin typeface="仿宋" panose="02010609060101010101" charset="-122"/>
                <a:ea typeface="仿宋" panose="02010609060101010101" charset="-122"/>
                <a:cs typeface="仿宋" panose="02010609060101010101" charset="-122"/>
                <a:sym typeface="+mn-ea"/>
              </a:rPr>
              <a:t>VR</a:t>
            </a:r>
            <a:r>
              <a:rPr lang="zh-CN" altLang="en-US">
                <a:latin typeface="仿宋" panose="02010609060101010101" charset="-122"/>
                <a:ea typeface="仿宋" panose="02010609060101010101" charset="-122"/>
                <a:cs typeface="仿宋" panose="02010609060101010101" charset="-122"/>
                <a:sym typeface="+mn-ea"/>
              </a:rPr>
              <a:t>视频的分辨率和质量，使得视频的传输和储存时消耗更少的资源。</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课题的研究目标旨在提出一套基于深度学习方法的360度视频动态质量调整方案，实现VR（全景）视频的网络传输优化。</a:t>
            </a:r>
            <a:endParaRPr lang="zh-CN" altLang="en-US"/>
          </a:p>
          <a:p>
            <a:r>
              <a:rPr lang="zh-CN" altLang="en-US"/>
              <a:t>研究内容将基于三个方面：</a:t>
            </a:r>
            <a:endParaRPr lang="zh-CN" altLang="en-US"/>
          </a:p>
          <a:p>
            <a:r>
              <a:rPr lang="zh-CN" altLang="en-US"/>
              <a:t>1.基于深度学习的VR视频语义分割方法；</a:t>
            </a:r>
            <a:endParaRPr lang="zh-CN" altLang="en-US"/>
          </a:p>
          <a:p>
            <a:r>
              <a:rPr lang="zh-CN" altLang="en-US"/>
              <a:t>2.对VR视频的空间分割方法；</a:t>
            </a:r>
            <a:endParaRPr lang="zh-CN" altLang="en-US"/>
          </a:p>
          <a:p>
            <a:r>
              <a:rPr lang="zh-CN" altLang="en-US"/>
              <a:t>3.各个分割部分的动态质量调整。</a:t>
            </a:r>
            <a:endParaRPr lang="zh-CN" altLang="en-US"/>
          </a:p>
          <a:p>
            <a:r>
              <a:rPr lang="zh-CN" altLang="en-US"/>
              <a:t>4.用户的观看区域预测</a:t>
            </a:r>
            <a:endParaRPr lang="zh-CN" altLang="en-US"/>
          </a:p>
          <a:p>
            <a:r>
              <a:rPr lang="zh-CN" altLang="en-US"/>
              <a:t>课题拟解决的关键性问题为：</a:t>
            </a:r>
            <a:endParaRPr lang="zh-CN" altLang="en-US"/>
          </a:p>
          <a:p>
            <a:r>
              <a:rPr lang="zh-CN" altLang="en-US"/>
              <a:t>1.如何将深度学习语义分割应用在VR视频的预处理上，结合视频的空间分割将视频进行预处理。</a:t>
            </a:r>
            <a:endParaRPr lang="zh-CN" altLang="en-US"/>
          </a:p>
          <a:p>
            <a:r>
              <a:rPr lang="zh-CN" altLang="en-US"/>
              <a:t>2.如何将预分割的视频块进行静/动态质量调节，涉及到不同块的编码压缩、对应的解码以及重新拼接不同块的方法</a:t>
            </a:r>
            <a:endParaRPr lang="zh-CN" altLang="en-US"/>
          </a:p>
          <a:p>
            <a:r>
              <a:rPr lang="zh-CN" altLang="en-US"/>
              <a:t>3.优化拼接降低块化视频后带来的用户体验质量退化问题。</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研究内容将基于三个方面：</a:t>
            </a:r>
            <a:endParaRPr lang="zh-CN" altLang="en-US"/>
          </a:p>
          <a:p>
            <a:r>
              <a:rPr lang="zh-CN" altLang="en-US"/>
              <a:t>1.基于深度学习的VR视频语义分割方法；</a:t>
            </a:r>
            <a:endParaRPr lang="zh-CN" altLang="en-US"/>
          </a:p>
          <a:p>
            <a:r>
              <a:rPr lang="zh-CN" altLang="en-US"/>
              <a:t>2.对VR视频的空间分割方法；</a:t>
            </a:r>
            <a:endParaRPr lang="zh-CN" altLang="en-US"/>
          </a:p>
          <a:p>
            <a:r>
              <a:rPr lang="zh-CN" altLang="en-US"/>
              <a:t>3.各个分割部分的动态质量调整。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课题的研究目标旨在提出一套基于深度学习方法的360度视频动态质量调整方案，实现VR（全景）视频的网络传输优化。</a:t>
            </a:r>
            <a:endParaRPr lang="zh-CN" altLang="en-US"/>
          </a:p>
          <a:p>
            <a:r>
              <a:rPr lang="zh-CN" altLang="en-US"/>
              <a:t>研究内容将基于三个方面：</a:t>
            </a:r>
            <a:endParaRPr lang="zh-CN" altLang="en-US"/>
          </a:p>
          <a:p>
            <a:r>
              <a:rPr lang="zh-CN" altLang="en-US"/>
              <a:t>1.基于深度学习的VR视频语义分割方法；</a:t>
            </a:r>
            <a:endParaRPr lang="zh-CN" altLang="en-US"/>
          </a:p>
          <a:p>
            <a:r>
              <a:rPr lang="zh-CN" altLang="en-US"/>
              <a:t>2.对VR视频的空间分割方法；</a:t>
            </a:r>
            <a:endParaRPr lang="zh-CN" altLang="en-US"/>
          </a:p>
          <a:p>
            <a:r>
              <a:rPr lang="zh-CN" altLang="en-US"/>
              <a:t>3.各个分割部分的动态质量调整。</a:t>
            </a:r>
            <a:endParaRPr lang="zh-CN" altLang="en-US"/>
          </a:p>
          <a:p>
            <a:r>
              <a:rPr lang="zh-CN" altLang="en-US"/>
              <a:t>4.用户的观看区域预测</a:t>
            </a:r>
            <a:endParaRPr lang="zh-CN" altLang="en-US"/>
          </a:p>
          <a:p>
            <a:r>
              <a:rPr lang="zh-CN" altLang="en-US"/>
              <a:t>课题拟解决的关键性问题为：</a:t>
            </a:r>
            <a:endParaRPr lang="zh-CN" altLang="en-US"/>
          </a:p>
          <a:p>
            <a:r>
              <a:rPr lang="zh-CN" altLang="en-US"/>
              <a:t>1.如何将深度学习语义分割应用在VR视频的预处理上，结合视频的空间分割将视频进行预处理。</a:t>
            </a:r>
            <a:endParaRPr lang="zh-CN" altLang="en-US"/>
          </a:p>
          <a:p>
            <a:r>
              <a:rPr lang="zh-CN" altLang="en-US"/>
              <a:t>2.如何将预分割的视频块进行静/动态质量调节，涉及到不同块的编码压缩、对应的解码以及重新拼接不同块的方法</a:t>
            </a:r>
            <a:endParaRPr lang="zh-CN" altLang="en-US"/>
          </a:p>
          <a:p>
            <a:r>
              <a:rPr lang="zh-CN" altLang="en-US"/>
              <a:t>3.优化拼接降低块化视频后带来的用户体验质量退化问题。</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7A9292D3-9E1D-42A4-A5E6-2D4F4DCC9CB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9A0531-387F-4D8F-A521-469C8C0692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292D3-9E1D-42A4-A5E6-2D4F4DCC9CB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A0531-387F-4D8F-A521-469C8C06921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tags" Target="../tags/tag6.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1" y="4194810"/>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
        <p:nvSpPr>
          <p:cNvPr id="17" name="矩形 16"/>
          <p:cNvSpPr/>
          <p:nvPr/>
        </p:nvSpPr>
        <p:spPr>
          <a:xfrm>
            <a:off x="-1" y="1717"/>
            <a:ext cx="12192000" cy="4193093"/>
          </a:xfrm>
          <a:prstGeom prst="rect">
            <a:avLst/>
          </a:prstGeom>
          <a:solidFill>
            <a:srgbClr val="364F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
        <p:nvSpPr>
          <p:cNvPr id="18" name="矩形 17"/>
          <p:cNvSpPr/>
          <p:nvPr/>
        </p:nvSpPr>
        <p:spPr>
          <a:xfrm>
            <a:off x="2082165" y="1755775"/>
            <a:ext cx="8307705" cy="1322070"/>
          </a:xfrm>
          <a:prstGeom prst="rect">
            <a:avLst/>
          </a:prstGeom>
        </p:spPr>
        <p:txBody>
          <a:bodyPr wrap="square">
            <a:spAutoFit/>
          </a:bodyPr>
          <a:lstStyle/>
          <a:p>
            <a:pPr algn="ctr">
              <a:defRPr/>
            </a:pPr>
            <a:r>
              <a:rPr lang="zh-CN" altLang="en-US" sz="4000" b="1" smtClean="0">
                <a:solidFill>
                  <a:srgbClr val="FFFFFF"/>
                </a:solidFill>
                <a:latin typeface="微软雅黑" panose="020B0503020204020204" charset="-122"/>
                <a:ea typeface="微软雅黑" panose="020B0503020204020204" charset="-122"/>
              </a:rPr>
              <a:t>基于深度学习方法的360度视频动态质量调整研究</a:t>
            </a:r>
            <a:endParaRPr lang="zh-CN" altLang="en-US" sz="4000" b="1" smtClean="0">
              <a:solidFill>
                <a:srgbClr val="FFFFFF"/>
              </a:solidFill>
              <a:latin typeface="微软雅黑" panose="020B0503020204020204" charset="-122"/>
              <a:ea typeface="微软雅黑" panose="020B0503020204020204" charset="-122"/>
            </a:endParaRPr>
          </a:p>
        </p:txBody>
      </p:sp>
      <p:grpSp>
        <p:nvGrpSpPr>
          <p:cNvPr id="8" name="组合 7"/>
          <p:cNvGrpSpPr/>
          <p:nvPr/>
        </p:nvGrpSpPr>
        <p:grpSpPr>
          <a:xfrm>
            <a:off x="3365500" y="1252220"/>
            <a:ext cx="5549900" cy="398780"/>
            <a:chOff x="5300" y="2405"/>
            <a:chExt cx="8740" cy="628"/>
          </a:xfrm>
        </p:grpSpPr>
        <p:sp>
          <p:nvSpPr>
            <p:cNvPr id="20" name="矩形 19"/>
            <p:cNvSpPr/>
            <p:nvPr/>
          </p:nvSpPr>
          <p:spPr>
            <a:xfrm>
              <a:off x="6340" y="2405"/>
              <a:ext cx="6611" cy="628"/>
            </a:xfrm>
            <a:prstGeom prst="rect">
              <a:avLst/>
            </a:prstGeom>
          </p:spPr>
          <p:txBody>
            <a:bodyPr wrap="square">
              <a:spAutoFit/>
            </a:bodyPr>
            <a:lstStyle/>
            <a:p>
              <a:pPr algn="ctr">
                <a:defRPr/>
              </a:pPr>
              <a:r>
                <a:rPr lang="zh-CN" altLang="en-US" sz="2000">
                  <a:solidFill>
                    <a:srgbClr val="FFFFFF"/>
                  </a:solidFill>
                  <a:latin typeface="微软雅黑" panose="020B0503020204020204" charset="-122"/>
                  <a:ea typeface="微软雅黑" panose="020B0503020204020204" charset="-122"/>
                </a:rPr>
                <a:t>开题报告</a:t>
              </a:r>
              <a:endParaRPr lang="zh-CN" altLang="en-US" sz="2000">
                <a:solidFill>
                  <a:srgbClr val="FFFFFF"/>
                </a:solidFill>
                <a:latin typeface="微软雅黑" panose="020B0503020204020204" charset="-122"/>
                <a:ea typeface="微软雅黑" panose="020B0503020204020204" charset="-122"/>
              </a:endParaRPr>
            </a:p>
          </p:txBody>
        </p:sp>
        <p:cxnSp>
          <p:nvCxnSpPr>
            <p:cNvPr id="23" name="直接连接符 22"/>
            <p:cNvCxnSpPr/>
            <p:nvPr/>
          </p:nvCxnSpPr>
          <p:spPr>
            <a:xfrm flipH="1">
              <a:off x="5300" y="2689"/>
              <a:ext cx="1900" cy="0"/>
            </a:xfrm>
            <a:prstGeom prst="line">
              <a:avLst/>
            </a:prstGeom>
            <a:noFill/>
            <a:ln w="12700" cap="flat" cmpd="sng" algn="ctr">
              <a:solidFill>
                <a:srgbClr val="FFFFFF"/>
              </a:solidFill>
              <a:prstDash val="solid"/>
              <a:miter lim="800000"/>
            </a:ln>
            <a:effectLst/>
          </p:spPr>
        </p:cxnSp>
        <p:cxnSp>
          <p:nvCxnSpPr>
            <p:cNvPr id="24" name="直接连接符 23"/>
            <p:cNvCxnSpPr/>
            <p:nvPr/>
          </p:nvCxnSpPr>
          <p:spPr>
            <a:xfrm flipH="1">
              <a:off x="12140" y="2689"/>
              <a:ext cx="1900" cy="0"/>
            </a:xfrm>
            <a:prstGeom prst="line">
              <a:avLst/>
            </a:prstGeom>
            <a:noFill/>
            <a:ln w="12700" cap="flat" cmpd="sng" algn="ctr">
              <a:solidFill>
                <a:srgbClr val="FFFFFF"/>
              </a:solidFill>
              <a:prstDash val="solid"/>
              <a:miter lim="800000"/>
            </a:ln>
            <a:effectLst/>
          </p:spPr>
        </p:cxnSp>
      </p:grpSp>
      <p:sp>
        <p:nvSpPr>
          <p:cNvPr id="25" name="椭圆 24"/>
          <p:cNvSpPr/>
          <p:nvPr/>
        </p:nvSpPr>
        <p:spPr>
          <a:xfrm>
            <a:off x="5590878" y="3689801"/>
            <a:ext cx="1066804" cy="1066804"/>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
        <p:nvSpPr>
          <p:cNvPr id="27" name="矩形 26"/>
          <p:cNvSpPr/>
          <p:nvPr/>
        </p:nvSpPr>
        <p:spPr>
          <a:xfrm>
            <a:off x="2081530" y="3183255"/>
            <a:ext cx="8307705" cy="306705"/>
          </a:xfrm>
          <a:prstGeom prst="rect">
            <a:avLst/>
          </a:prstGeom>
        </p:spPr>
        <p:txBody>
          <a:bodyPr wrap="square">
            <a:spAutoFit/>
          </a:bodyPr>
          <a:lstStyle/>
          <a:p>
            <a:pPr algn="ctr">
              <a:defRPr/>
            </a:pPr>
            <a:r>
              <a:rPr lang="en-US" altLang="zh-CN" sz="1400">
                <a:solidFill>
                  <a:srgbClr val="FFFFFF"/>
                </a:solidFill>
                <a:latin typeface="微软雅黑" panose="020B0503020204020204" charset="-122"/>
                <a:ea typeface="微软雅黑" panose="020B0503020204020204" charset="-122"/>
              </a:rPr>
              <a:t>A Dynamic Quality Adjustment Research of 360 Degree Video Based on Deep Learning Method</a:t>
            </a:r>
            <a:endParaRPr lang="en-US" altLang="zh-CN" sz="1400">
              <a:solidFill>
                <a:srgbClr val="FFFFFF"/>
              </a:solidFill>
              <a:latin typeface="微软雅黑" panose="020B0503020204020204" charset="-122"/>
              <a:ea typeface="微软雅黑" panose="020B0503020204020204" charset="-122"/>
            </a:endParaRPr>
          </a:p>
        </p:txBody>
      </p:sp>
      <p:pic>
        <p:nvPicPr>
          <p:cNvPr id="3" name="图片 2" descr="图层 1"/>
          <p:cNvPicPr>
            <a:picLocks noChangeAspect="1"/>
          </p:cNvPicPr>
          <p:nvPr/>
        </p:nvPicPr>
        <p:blipFill>
          <a:blip r:embed="rId2"/>
          <a:stretch>
            <a:fillRect/>
          </a:stretch>
        </p:blipFill>
        <p:spPr>
          <a:xfrm>
            <a:off x="5779135" y="3872230"/>
            <a:ext cx="633730" cy="701675"/>
          </a:xfrm>
          <a:prstGeom prst="rect">
            <a:avLst/>
          </a:prstGeom>
        </p:spPr>
      </p:pic>
      <p:sp>
        <p:nvSpPr>
          <p:cNvPr id="2" name="矩形 1"/>
          <p:cNvSpPr/>
          <p:nvPr/>
        </p:nvSpPr>
        <p:spPr>
          <a:xfrm>
            <a:off x="9895840" y="5767189"/>
            <a:ext cx="1706880" cy="460375"/>
          </a:xfrm>
          <a:prstGeom prst="rect">
            <a:avLst/>
          </a:prstGeom>
        </p:spPr>
        <p:txBody>
          <a:bodyPr wrap="none">
            <a:spAutoFit/>
          </a:bodyPr>
          <a:p>
            <a:pPr algn="ctr">
              <a:defRPr/>
            </a:pPr>
            <a:r>
              <a:rPr lang="zh-CN" altLang="en-US" sz="2400" smtClean="0">
                <a:solidFill>
                  <a:srgbClr val="364F6E"/>
                </a:solidFill>
                <a:latin typeface="Times New Roman" panose="02020603050405020304"/>
                <a:ea typeface="华文楷体"/>
              </a:rPr>
              <a:t>姓名：宗楠</a:t>
            </a:r>
            <a:endParaRPr lang="zh-CN" altLang="en-US" sz="2400" smtClean="0">
              <a:solidFill>
                <a:srgbClr val="364F6E"/>
              </a:solidFill>
              <a:latin typeface="Times New Roman" panose="02020603050405020304"/>
              <a:ea typeface="华文楷体"/>
            </a:endParaRPr>
          </a:p>
        </p:txBody>
      </p:sp>
      <p:sp>
        <p:nvSpPr>
          <p:cNvPr id="4" name="矩形 3"/>
          <p:cNvSpPr/>
          <p:nvPr/>
        </p:nvSpPr>
        <p:spPr>
          <a:xfrm>
            <a:off x="235111" y="5767308"/>
            <a:ext cx="4450080" cy="460375"/>
          </a:xfrm>
          <a:prstGeom prst="rect">
            <a:avLst/>
          </a:prstGeom>
        </p:spPr>
        <p:txBody>
          <a:bodyPr wrap="none">
            <a:spAutoFit/>
          </a:bodyPr>
          <a:p>
            <a:pPr algn="ctr">
              <a:defRPr/>
            </a:pPr>
            <a:r>
              <a:rPr lang="zh-CN" altLang="en-US" sz="2400">
                <a:solidFill>
                  <a:srgbClr val="364F6E"/>
                </a:solidFill>
                <a:latin typeface="Times New Roman" panose="02020603050405020304"/>
                <a:ea typeface="华文楷体"/>
              </a:rPr>
              <a:t>学院：巴黎高科卓越工程师学院</a:t>
            </a:r>
            <a:endParaRPr lang="zh-CN" altLang="en-US" sz="2400">
              <a:solidFill>
                <a:srgbClr val="364F6E"/>
              </a:solidFill>
              <a:latin typeface="Times New Roman" panose="02020603050405020304"/>
              <a:ea typeface="华文楷体"/>
            </a:endParaRPr>
          </a:p>
        </p:txBody>
      </p:sp>
      <p:sp>
        <p:nvSpPr>
          <p:cNvPr id="5" name="矩形 4"/>
          <p:cNvSpPr/>
          <p:nvPr/>
        </p:nvSpPr>
        <p:spPr>
          <a:xfrm>
            <a:off x="5078095" y="5767189"/>
            <a:ext cx="2316480" cy="460375"/>
          </a:xfrm>
          <a:prstGeom prst="rect">
            <a:avLst/>
          </a:prstGeom>
        </p:spPr>
        <p:txBody>
          <a:bodyPr wrap="none">
            <a:spAutoFit/>
          </a:bodyPr>
          <a:p>
            <a:pPr algn="ctr">
              <a:defRPr/>
            </a:pPr>
            <a:r>
              <a:rPr lang="zh-CN" altLang="en-US" sz="2400">
                <a:solidFill>
                  <a:srgbClr val="364F6E"/>
                </a:solidFill>
                <a:latin typeface="Times New Roman" panose="02020603050405020304"/>
                <a:ea typeface="华文楷体"/>
              </a:rPr>
              <a:t>专业</a:t>
            </a:r>
            <a:r>
              <a:rPr lang="zh-CN" altLang="en-US" sz="2400" smtClean="0">
                <a:solidFill>
                  <a:srgbClr val="364F6E"/>
                </a:solidFill>
                <a:latin typeface="Times New Roman" panose="02020603050405020304"/>
                <a:ea typeface="华文楷体"/>
              </a:rPr>
              <a:t>：信息工程</a:t>
            </a:r>
            <a:endParaRPr lang="zh-CN" altLang="en-US" sz="2400" smtClean="0">
              <a:solidFill>
                <a:srgbClr val="364F6E"/>
              </a:solidFill>
              <a:latin typeface="Times New Roman" panose="02020603050405020304"/>
              <a:ea typeface="华文楷体"/>
            </a:endParaRPr>
          </a:p>
        </p:txBody>
      </p:sp>
      <p:sp>
        <p:nvSpPr>
          <p:cNvPr id="6" name="矩形 5"/>
          <p:cNvSpPr/>
          <p:nvPr/>
        </p:nvSpPr>
        <p:spPr>
          <a:xfrm>
            <a:off x="7708900" y="5767189"/>
            <a:ext cx="2011680" cy="460375"/>
          </a:xfrm>
          <a:prstGeom prst="rect">
            <a:avLst/>
          </a:prstGeom>
        </p:spPr>
        <p:txBody>
          <a:bodyPr wrap="none">
            <a:spAutoFit/>
          </a:bodyPr>
          <a:p>
            <a:pPr algn="ctr">
              <a:defRPr/>
            </a:pPr>
            <a:r>
              <a:rPr lang="zh-CN" altLang="en-US" sz="2400" smtClean="0">
                <a:solidFill>
                  <a:srgbClr val="364F6E"/>
                </a:solidFill>
                <a:latin typeface="Times New Roman" panose="02020603050405020304"/>
                <a:ea typeface="华文楷体"/>
              </a:rPr>
              <a:t>导师：陆佳亮</a:t>
            </a:r>
            <a:endParaRPr lang="zh-CN" altLang="en-US" sz="2400" smtClean="0">
              <a:solidFill>
                <a:srgbClr val="364F6E"/>
              </a:solidFill>
              <a:latin typeface="Times New Roman" panose="02020603050405020304"/>
              <a:ea typeface="华文楷体"/>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854071" y="-2980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8" name="文本框 37"/>
          <p:cNvSpPr txBox="1"/>
          <p:nvPr/>
        </p:nvSpPr>
        <p:spPr>
          <a:xfrm>
            <a:off x="874395" y="417195"/>
            <a:ext cx="1630045" cy="521970"/>
          </a:xfrm>
          <a:prstGeom prst="rect">
            <a:avLst/>
          </a:prstGeom>
          <a:noFill/>
        </p:spPr>
        <p:txBody>
          <a:bodyPr wrap="square" rtlCol="0">
            <a:spAutoFit/>
          </a:bodyPr>
          <a:lstStyle/>
          <a:p>
            <a:r>
              <a:rPr lang="zh-CN" altLang="en-US" sz="2800" smtClean="0">
                <a:solidFill>
                  <a:schemeClr val="tx1"/>
                </a:solidFill>
                <a:latin typeface="微软雅黑" panose="020B0503020204020204" charset="-122"/>
                <a:ea typeface="微软雅黑" panose="020B0503020204020204" charset="-122"/>
                <a:sym typeface="+mn-ea"/>
              </a:rPr>
              <a:t>研究目标</a:t>
            </a:r>
            <a:endParaRPr lang="en-US" altLang="zh-CN" sz="2800" smtClean="0">
              <a:solidFill>
                <a:schemeClr val="tx1"/>
              </a:solidFill>
              <a:latin typeface="微软雅黑" panose="020B0503020204020204" charset="-122"/>
              <a:ea typeface="微软雅黑" panose="020B0503020204020204" charset="-122"/>
              <a:sym typeface="+mn-ea"/>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grpSp>
        <p:nvGrpSpPr>
          <p:cNvPr id="6" name="组合 5"/>
          <p:cNvGrpSpPr/>
          <p:nvPr/>
        </p:nvGrpSpPr>
        <p:grpSpPr>
          <a:xfrm>
            <a:off x="874395" y="1341120"/>
            <a:ext cx="10609580" cy="4612640"/>
            <a:chOff x="770" y="2142"/>
            <a:chExt cx="16708" cy="7264"/>
          </a:xfrm>
        </p:grpSpPr>
        <p:sp>
          <p:nvSpPr>
            <p:cNvPr id="2" name="矩形 1"/>
            <p:cNvSpPr/>
            <p:nvPr/>
          </p:nvSpPr>
          <p:spPr>
            <a:xfrm>
              <a:off x="770" y="2142"/>
              <a:ext cx="16709" cy="7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 name="矩形 2"/>
            <p:cNvSpPr/>
            <p:nvPr/>
          </p:nvSpPr>
          <p:spPr>
            <a:xfrm>
              <a:off x="1118" y="4596"/>
              <a:ext cx="15349" cy="1190"/>
            </a:xfrm>
            <a:prstGeom prst="rect">
              <a:avLst/>
            </a:prstGeom>
          </p:spPr>
          <p:txBody>
            <a:bodyPr wrap="square">
              <a:spAutoFit/>
            </a:bodyPr>
            <a:p>
              <a:pPr>
                <a:lnSpc>
                  <a:spcPct val="120000"/>
                </a:lnSpc>
                <a:spcBef>
                  <a:spcPct val="0"/>
                </a:spcBef>
              </a:pPr>
              <a:r>
                <a:rPr lang="en-US" altLang="zh-CN">
                  <a:sym typeface="+mn-ea"/>
                </a:rPr>
                <a:t>        </a:t>
              </a:r>
              <a:r>
                <a:rPr lang="zh-CN" altLang="en-US">
                  <a:sym typeface="+mn-ea"/>
                </a:rPr>
                <a:t>通过使用深度学习方法进行动态识别、分割视频前后景，并通过</a:t>
              </a:r>
              <a:r>
                <a:rPr lang="zh-CN" altLang="en-US">
                  <a:sym typeface="+mn-ea"/>
                </a:rPr>
                <a:t>动态调节前后景的质量和编码方式，最终在客户端解码，</a:t>
              </a:r>
              <a:r>
                <a:rPr lang="zh-CN" altLang="en-US">
                  <a:sym typeface="+mn-ea"/>
                </a:rPr>
                <a:t>实现VR（全景）视频传输中的资源消耗优化。</a:t>
              </a:r>
              <a:endParaRPr lang="zh-CN" altLang="en-US">
                <a:sym typeface="+mn-ea"/>
              </a:endParaRPr>
            </a:p>
          </p:txBody>
        </p:sp>
        <p:sp>
          <p:nvSpPr>
            <p:cNvPr id="4" name="矩形 3"/>
            <p:cNvSpPr/>
            <p:nvPr/>
          </p:nvSpPr>
          <p:spPr>
            <a:xfrm>
              <a:off x="1095" y="2639"/>
              <a:ext cx="10355" cy="628"/>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ym typeface="+mn-ea"/>
                </a:rPr>
                <a:t>基于深度学习方法的360度视频动态质量调整方案</a:t>
              </a:r>
              <a:endParaRPr lang="en-US" altLang="zh-CN" sz="2000" b="1" smtClean="0">
                <a:solidFill>
                  <a:srgbClr val="313C5B"/>
                </a:solidFill>
                <a:latin typeface="微软雅黑" panose="020B0503020204020204" charset="-122"/>
                <a:ea typeface="微软雅黑" panose="020B0503020204020204" charset="-122"/>
              </a:endParaRPr>
            </a:p>
          </p:txBody>
        </p:sp>
        <p:cxnSp>
          <p:nvCxnSpPr>
            <p:cNvPr id="5" name="直接连接符 4"/>
            <p:cNvCxnSpPr/>
            <p:nvPr/>
          </p:nvCxnSpPr>
          <p:spPr>
            <a:xfrm>
              <a:off x="1239" y="3784"/>
              <a:ext cx="60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39395" y="1122680"/>
            <a:ext cx="6739890" cy="4612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37" name="Freeform 72"/>
          <p:cNvSpPr>
            <a:spLocks noEditPoints="1"/>
          </p:cNvSpPr>
          <p:nvPr/>
        </p:nvSpPr>
        <p:spPr bwMode="auto">
          <a:xfrm rot="10800000">
            <a:off x="-836291" y="-36283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grpSp>
        <p:nvGrpSpPr>
          <p:cNvPr id="3" name="组合 2"/>
          <p:cNvGrpSpPr/>
          <p:nvPr/>
        </p:nvGrpSpPr>
        <p:grpSpPr>
          <a:xfrm>
            <a:off x="6978015" y="1122680"/>
            <a:ext cx="4696460" cy="4612640"/>
            <a:chOff x="770" y="2158"/>
            <a:chExt cx="7396" cy="7264"/>
          </a:xfrm>
        </p:grpSpPr>
        <p:sp>
          <p:nvSpPr>
            <p:cNvPr id="20" name="矩形 19"/>
            <p:cNvSpPr/>
            <p:nvPr/>
          </p:nvSpPr>
          <p:spPr>
            <a:xfrm>
              <a:off x="770" y="2158"/>
              <a:ext cx="7396" cy="72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3" name="矩形 22"/>
            <p:cNvSpPr/>
            <p:nvPr/>
          </p:nvSpPr>
          <p:spPr>
            <a:xfrm>
              <a:off x="1239" y="2852"/>
              <a:ext cx="4688" cy="6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ym typeface="+mn-ea"/>
                </a:rPr>
                <a:t>研究内容将基于三个方面</a:t>
              </a:r>
              <a:endParaRPr lang="zh-CN" altLang="en-US" sz="2000">
                <a:sym typeface="+mn-ea"/>
              </a:endParaRPr>
            </a:p>
          </p:txBody>
        </p:sp>
        <p:cxnSp>
          <p:nvCxnSpPr>
            <p:cNvPr id="25" name="直接连接符 24"/>
            <p:cNvCxnSpPr/>
            <p:nvPr/>
          </p:nvCxnSpPr>
          <p:spPr>
            <a:xfrm>
              <a:off x="1239" y="3746"/>
              <a:ext cx="60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786765" y="346710"/>
            <a:ext cx="1630045"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研究内容</a:t>
            </a:r>
            <a:endParaRPr lang="zh-CN" altLang="en-US" sz="2800" smtClean="0">
              <a:latin typeface="微软雅黑" panose="020B0503020204020204" charset="-122"/>
              <a:ea typeface="微软雅黑" panose="020B0503020204020204" charset="-122"/>
            </a:endParaRPr>
          </a:p>
        </p:txBody>
      </p:sp>
      <p:sp>
        <p:nvSpPr>
          <p:cNvPr id="5" name="矩形 4"/>
          <p:cNvSpPr/>
          <p:nvPr/>
        </p:nvSpPr>
        <p:spPr>
          <a:xfrm>
            <a:off x="7225030" y="2503805"/>
            <a:ext cx="4203065" cy="1751965"/>
          </a:xfrm>
          <a:prstGeom prst="rect">
            <a:avLst/>
          </a:prstGeom>
        </p:spPr>
        <p:txBody>
          <a:bodyPr wrap="square">
            <a:spAutoFit/>
          </a:bodyPr>
          <a:p>
            <a:pPr>
              <a:lnSpc>
                <a:spcPct val="120000"/>
              </a:lnSpc>
              <a:spcBef>
                <a:spcPct val="0"/>
              </a:spcBef>
            </a:pPr>
            <a:r>
              <a:rPr lang="zh-CN" altLang="en-US">
                <a:sym typeface="+mn-ea"/>
              </a:rPr>
              <a:t>1.基于深度学习的VR视频语义分割方法</a:t>
            </a:r>
            <a:endParaRPr lang="zh-CN" altLang="en-US">
              <a:sym typeface="+mn-ea"/>
            </a:endParaRPr>
          </a:p>
          <a:p>
            <a:pPr>
              <a:lnSpc>
                <a:spcPct val="120000"/>
              </a:lnSpc>
              <a:spcBef>
                <a:spcPct val="0"/>
              </a:spcBef>
            </a:pPr>
            <a:endParaRPr lang="zh-CN" altLang="en-US"/>
          </a:p>
          <a:p>
            <a:pPr>
              <a:lnSpc>
                <a:spcPct val="120000"/>
              </a:lnSpc>
              <a:spcBef>
                <a:spcPct val="0"/>
              </a:spcBef>
            </a:pPr>
            <a:r>
              <a:rPr lang="zh-CN" altLang="en-US">
                <a:sym typeface="+mn-ea"/>
              </a:rPr>
              <a:t>2.</a:t>
            </a:r>
            <a:r>
              <a:rPr lang="zh-CN" altLang="en-US">
                <a:sym typeface="+mn-ea"/>
              </a:rPr>
              <a:t>各个分割部分的动态质量调整</a:t>
            </a:r>
            <a:endParaRPr lang="zh-CN" altLang="en-US">
              <a:sym typeface="+mn-ea"/>
            </a:endParaRPr>
          </a:p>
          <a:p>
            <a:pPr>
              <a:lnSpc>
                <a:spcPct val="120000"/>
              </a:lnSpc>
              <a:spcBef>
                <a:spcPct val="0"/>
              </a:spcBef>
            </a:pPr>
            <a:endParaRPr lang="zh-CN" altLang="en-US"/>
          </a:p>
          <a:p>
            <a:pPr>
              <a:lnSpc>
                <a:spcPct val="120000"/>
              </a:lnSpc>
              <a:spcBef>
                <a:spcPct val="0"/>
              </a:spcBef>
            </a:pPr>
            <a:r>
              <a:rPr lang="zh-CN" altLang="en-US">
                <a:sym typeface="+mn-ea"/>
              </a:rPr>
              <a:t>3.分割后的视频编解</a:t>
            </a:r>
            <a:r>
              <a:rPr lang="zh-CN" altLang="en-US">
                <a:sym typeface="+mn-ea"/>
              </a:rPr>
              <a:t>码与融合</a:t>
            </a:r>
            <a:endParaRPr lang="zh-CN" altLang="en-US">
              <a:sym typeface="+mn-ea"/>
            </a:endParaRPr>
          </a:p>
        </p:txBody>
      </p:sp>
      <p:pic>
        <p:nvPicPr>
          <p:cNvPr id="2" name="图片 1" descr="校标-标志中英文横版"/>
          <p:cNvPicPr>
            <a:picLocks noChangeAspect="1"/>
          </p:cNvPicPr>
          <p:nvPr/>
        </p:nvPicPr>
        <p:blipFill>
          <a:blip r:embed="rId2"/>
          <a:stretch>
            <a:fillRect/>
          </a:stretch>
        </p:blipFill>
        <p:spPr>
          <a:xfrm>
            <a:off x="8915400" y="167640"/>
            <a:ext cx="3105785" cy="1021080"/>
          </a:xfrm>
          <a:prstGeom prst="rect">
            <a:avLst/>
          </a:prstGeom>
        </p:spPr>
      </p:pic>
      <p:grpSp>
        <p:nvGrpSpPr>
          <p:cNvPr id="46" name="组合 45"/>
          <p:cNvGrpSpPr/>
          <p:nvPr/>
        </p:nvGrpSpPr>
        <p:grpSpPr>
          <a:xfrm>
            <a:off x="338455" y="1348740"/>
            <a:ext cx="6570980" cy="4034790"/>
            <a:chOff x="533" y="2124"/>
            <a:chExt cx="10348" cy="6354"/>
          </a:xfrm>
        </p:grpSpPr>
        <p:grpSp>
          <p:nvGrpSpPr>
            <p:cNvPr id="44" name="组合 43"/>
            <p:cNvGrpSpPr/>
            <p:nvPr/>
          </p:nvGrpSpPr>
          <p:grpSpPr>
            <a:xfrm>
              <a:off x="533" y="2124"/>
              <a:ext cx="5141" cy="2554"/>
              <a:chOff x="533" y="2124"/>
              <a:chExt cx="5141" cy="2554"/>
            </a:xfrm>
          </p:grpSpPr>
          <p:pic>
            <p:nvPicPr>
              <p:cNvPr id="6" name="图片 5" descr="016"/>
              <p:cNvPicPr>
                <a:picLocks noChangeAspect="1"/>
              </p:cNvPicPr>
              <p:nvPr/>
            </p:nvPicPr>
            <p:blipFill>
              <a:blip r:embed="rId3"/>
              <a:stretch>
                <a:fillRect/>
              </a:stretch>
            </p:blipFill>
            <p:spPr>
              <a:xfrm>
                <a:off x="533" y="2124"/>
                <a:ext cx="5109" cy="2555"/>
              </a:xfrm>
              <a:prstGeom prst="rect">
                <a:avLst/>
              </a:prstGeom>
            </p:spPr>
          </p:pic>
          <p:sp>
            <p:nvSpPr>
              <p:cNvPr id="15" name="矩形 14"/>
              <p:cNvSpPr/>
              <p:nvPr/>
            </p:nvSpPr>
            <p:spPr>
              <a:xfrm>
                <a:off x="572" y="2760"/>
                <a:ext cx="5102" cy="1372"/>
              </a:xfrm>
              <a:prstGeom prst="rect">
                <a:avLst/>
              </a:prstGeom>
              <a:noFill/>
              <a:ln w="2857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5" name="组合 44"/>
            <p:cNvGrpSpPr/>
            <p:nvPr/>
          </p:nvGrpSpPr>
          <p:grpSpPr>
            <a:xfrm>
              <a:off x="5771" y="2124"/>
              <a:ext cx="5110" cy="2554"/>
              <a:chOff x="5771" y="2124"/>
              <a:chExt cx="5110" cy="2554"/>
            </a:xfrm>
          </p:grpSpPr>
          <p:pic>
            <p:nvPicPr>
              <p:cNvPr id="10" name="图片 9" descr="图片1"/>
              <p:cNvPicPr>
                <a:picLocks noChangeAspect="1"/>
              </p:cNvPicPr>
              <p:nvPr/>
            </p:nvPicPr>
            <p:blipFill>
              <a:blip r:embed="rId4"/>
              <a:stretch>
                <a:fillRect/>
              </a:stretch>
            </p:blipFill>
            <p:spPr>
              <a:xfrm>
                <a:off x="5771" y="2124"/>
                <a:ext cx="5110" cy="2555"/>
              </a:xfrm>
              <a:prstGeom prst="rect">
                <a:avLst/>
              </a:prstGeom>
              <a:ln w="28575" cmpd="sng">
                <a:solidFill>
                  <a:srgbClr val="FF0000"/>
                </a:solidFill>
                <a:prstDash val="solid"/>
              </a:ln>
            </p:spPr>
          </p:pic>
          <p:sp>
            <p:nvSpPr>
              <p:cNvPr id="16" name="矩形 15"/>
              <p:cNvSpPr/>
              <p:nvPr/>
            </p:nvSpPr>
            <p:spPr>
              <a:xfrm>
                <a:off x="5779" y="2760"/>
                <a:ext cx="5102" cy="1372"/>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7" name="直接连接符 16"/>
              <p:cNvCxnSpPr/>
              <p:nvPr/>
            </p:nvCxnSpPr>
            <p:spPr>
              <a:xfrm>
                <a:off x="5983"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062"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438"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87"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163"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512"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888"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9237"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9613" y="2917"/>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964"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713" y="2917"/>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337" y="2880"/>
                <a:ext cx="725" cy="1132"/>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1239" y="4810"/>
              <a:ext cx="9311" cy="3668"/>
              <a:chOff x="1239" y="4810"/>
              <a:chExt cx="9311" cy="3668"/>
            </a:xfrm>
          </p:grpSpPr>
          <p:sp>
            <p:nvSpPr>
              <p:cNvPr id="12" name="下箭头 11"/>
              <p:cNvSpPr/>
              <p:nvPr/>
            </p:nvSpPr>
            <p:spPr>
              <a:xfrm>
                <a:off x="5321" y="4810"/>
                <a:ext cx="725" cy="1026"/>
              </a:xfrm>
              <a:prstGeom prst="downArrow">
                <a:avLst/>
              </a:prstGeom>
              <a:solidFill>
                <a:schemeClr val="bg1"/>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239" y="5032"/>
                <a:ext cx="3842" cy="580"/>
              </a:xfrm>
              <a:prstGeom prst="rect">
                <a:avLst/>
              </a:prstGeom>
              <a:noFill/>
            </p:spPr>
            <p:txBody>
              <a:bodyPr wrap="square" rtlCol="0">
                <a:spAutoFit/>
              </a:bodyPr>
              <a:p>
                <a:r>
                  <a:rPr lang="zh-CN" altLang="en-US">
                    <a:solidFill>
                      <a:schemeClr val="bg1"/>
                    </a:solidFill>
                  </a:rPr>
                  <a:t>前景部分（高分辨率）</a:t>
                </a:r>
                <a:endParaRPr lang="zh-CN" altLang="en-US">
                  <a:solidFill>
                    <a:schemeClr val="bg1"/>
                  </a:solidFill>
                </a:endParaRPr>
              </a:p>
            </p:txBody>
          </p:sp>
          <p:sp>
            <p:nvSpPr>
              <p:cNvPr id="14" name="文本框 13"/>
              <p:cNvSpPr txBox="1"/>
              <p:nvPr/>
            </p:nvSpPr>
            <p:spPr>
              <a:xfrm>
                <a:off x="6708" y="5032"/>
                <a:ext cx="3842" cy="580"/>
              </a:xfrm>
              <a:prstGeom prst="rect">
                <a:avLst/>
              </a:prstGeom>
              <a:noFill/>
            </p:spPr>
            <p:txBody>
              <a:bodyPr wrap="square" rtlCol="0">
                <a:spAutoFit/>
              </a:bodyPr>
              <a:p>
                <a:r>
                  <a:rPr lang="zh-CN" altLang="en-US">
                    <a:solidFill>
                      <a:schemeClr val="bg1"/>
                    </a:solidFill>
                  </a:rPr>
                  <a:t>后景部分（低</a:t>
                </a:r>
                <a:r>
                  <a:rPr lang="zh-CN" altLang="en-US">
                    <a:solidFill>
                      <a:schemeClr val="bg1"/>
                    </a:solidFill>
                  </a:rPr>
                  <a:t>分辨率）</a:t>
                </a:r>
                <a:endParaRPr lang="zh-CN" altLang="en-US">
                  <a:solidFill>
                    <a:schemeClr val="bg1"/>
                  </a:solidFill>
                </a:endParaRPr>
              </a:p>
            </p:txBody>
          </p:sp>
          <p:grpSp>
            <p:nvGrpSpPr>
              <p:cNvPr id="42" name="组合 41"/>
              <p:cNvGrpSpPr/>
              <p:nvPr/>
            </p:nvGrpSpPr>
            <p:grpSpPr>
              <a:xfrm>
                <a:off x="3123" y="5576"/>
                <a:ext cx="6126" cy="2902"/>
                <a:chOff x="3123" y="5576"/>
                <a:chExt cx="6126" cy="2902"/>
              </a:xfrm>
            </p:grpSpPr>
            <p:grpSp>
              <p:nvGrpSpPr>
                <p:cNvPr id="41" name="组合 40"/>
                <p:cNvGrpSpPr/>
                <p:nvPr/>
              </p:nvGrpSpPr>
              <p:grpSpPr>
                <a:xfrm>
                  <a:off x="3123" y="5576"/>
                  <a:ext cx="6127" cy="2903"/>
                  <a:chOff x="3123" y="5576"/>
                  <a:chExt cx="6127" cy="2903"/>
                </a:xfrm>
              </p:grpSpPr>
              <p:pic>
                <p:nvPicPr>
                  <p:cNvPr id="8" name="图片 7" descr="016"/>
                  <p:cNvPicPr>
                    <a:picLocks noChangeAspect="1"/>
                  </p:cNvPicPr>
                  <p:nvPr/>
                </p:nvPicPr>
                <p:blipFill>
                  <a:blip r:embed="rId5"/>
                  <a:stretch>
                    <a:fillRect/>
                  </a:stretch>
                </p:blipFill>
                <p:spPr>
                  <a:xfrm>
                    <a:off x="3129" y="5883"/>
                    <a:ext cx="5108" cy="2554"/>
                  </a:xfrm>
                  <a:prstGeom prst="rect">
                    <a:avLst/>
                  </a:prstGeom>
                </p:spPr>
              </p:pic>
              <p:sp>
                <p:nvSpPr>
                  <p:cNvPr id="35" name="矩形 34"/>
                  <p:cNvSpPr/>
                  <p:nvPr/>
                </p:nvSpPr>
                <p:spPr>
                  <a:xfrm>
                    <a:off x="3123" y="5868"/>
                    <a:ext cx="5117" cy="589"/>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3127" y="7891"/>
                    <a:ext cx="5117" cy="589"/>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9" name="肘形连接符 38"/>
                  <p:cNvCxnSpPr/>
                  <p:nvPr/>
                </p:nvCxnSpPr>
                <p:spPr>
                  <a:xfrm rot="10800000" flipV="1">
                    <a:off x="8242" y="5576"/>
                    <a:ext cx="997" cy="601"/>
                  </a:xfrm>
                  <a:prstGeom prst="bentConnector3">
                    <a:avLst>
                      <a:gd name="adj1" fmla="val -1203"/>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0" name="肘形连接符 39"/>
                  <p:cNvCxnSpPr>
                    <a:endCxn id="36" idx="3"/>
                  </p:cNvCxnSpPr>
                  <p:nvPr/>
                </p:nvCxnSpPr>
                <p:spPr>
                  <a:xfrm rot="5400000">
                    <a:off x="7724" y="6660"/>
                    <a:ext cx="2046" cy="1006"/>
                  </a:xfrm>
                  <a:prstGeom prst="bentConnector2">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3135" y="6474"/>
                  <a:ext cx="5102" cy="1372"/>
                </a:xfrm>
                <a:prstGeom prst="rect">
                  <a:avLst/>
                </a:prstGeom>
                <a:noFill/>
                <a:ln w="2857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38" name="肘形连接符 37"/>
              <p:cNvCxnSpPr>
                <a:endCxn id="34" idx="1"/>
              </p:cNvCxnSpPr>
              <p:nvPr/>
            </p:nvCxnSpPr>
            <p:spPr>
              <a:xfrm rot="5400000" flipV="1">
                <a:off x="1864" y="5889"/>
                <a:ext cx="1548" cy="993"/>
              </a:xfrm>
              <a:prstGeom prst="bentConnector2">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854071" y="-2980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8" name="文本框 37"/>
          <p:cNvSpPr txBox="1"/>
          <p:nvPr/>
        </p:nvSpPr>
        <p:spPr>
          <a:xfrm>
            <a:off x="874395" y="417195"/>
            <a:ext cx="1630045" cy="521970"/>
          </a:xfrm>
          <a:prstGeom prst="rect">
            <a:avLst/>
          </a:prstGeom>
          <a:noFill/>
        </p:spPr>
        <p:txBody>
          <a:bodyPr wrap="square" rtlCol="0">
            <a:spAutoFit/>
          </a:bodyPr>
          <a:lstStyle/>
          <a:p>
            <a:r>
              <a:rPr lang="zh-CN" altLang="en-US" sz="2800" smtClean="0">
                <a:solidFill>
                  <a:schemeClr val="tx1"/>
                </a:solidFill>
                <a:latin typeface="微软雅黑" panose="020B0503020204020204" charset="-122"/>
                <a:ea typeface="微软雅黑" panose="020B0503020204020204" charset="-122"/>
                <a:sym typeface="+mn-ea"/>
              </a:rPr>
              <a:t>研究目标</a:t>
            </a:r>
            <a:endParaRPr lang="en-US" altLang="zh-CN" sz="2800" smtClean="0">
              <a:solidFill>
                <a:schemeClr val="tx1"/>
              </a:solidFill>
              <a:latin typeface="微软雅黑" panose="020B0503020204020204" charset="-122"/>
              <a:ea typeface="微软雅黑" panose="020B0503020204020204" charset="-122"/>
              <a:sym typeface="+mn-ea"/>
            </a:endParaRPr>
          </a:p>
        </p:txBody>
      </p:sp>
      <p:sp>
        <p:nvSpPr>
          <p:cNvPr id="20" name="矩形 19"/>
          <p:cNvSpPr/>
          <p:nvPr/>
        </p:nvSpPr>
        <p:spPr>
          <a:xfrm>
            <a:off x="874395" y="1357630"/>
            <a:ext cx="1046099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l" defTabSz="914400" rtl="0" eaLnBrk="1" fontAlgn="auto" latinLnBrk="0" hangingPunct="1">
              <a:lnSpc>
                <a:spcPct val="120000"/>
              </a:lnSpc>
              <a:spcBef>
                <a:spcPts val="0"/>
              </a:spcBef>
              <a:buClrTx/>
              <a:buSzTx/>
              <a:buFontTx/>
              <a:buNone/>
            </a:pPr>
            <a:endParaRPr kumimoji="0" lang="zh-CN" altLang="en-US" sz="1800" b="0" i="0" u="none" strike="noStrike" kern="1200" cap="none" spc="0" normalizeH="0" baseline="0">
              <a:solidFill>
                <a:schemeClr val="tx1"/>
              </a:solidFill>
              <a:cs typeface="+mn-cs"/>
            </a:endParaRPr>
          </a:p>
        </p:txBody>
      </p:sp>
      <p:cxnSp>
        <p:nvCxnSpPr>
          <p:cNvPr id="25" name="直接连接符 24"/>
          <p:cNvCxnSpPr/>
          <p:nvPr/>
        </p:nvCxnSpPr>
        <p:spPr>
          <a:xfrm>
            <a:off x="1159510" y="2451100"/>
            <a:ext cx="98907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
        <p:nvSpPr>
          <p:cNvPr id="2" name="文本框 1"/>
          <p:cNvSpPr txBox="1"/>
          <p:nvPr/>
        </p:nvSpPr>
        <p:spPr>
          <a:xfrm>
            <a:off x="1236980" y="1779270"/>
            <a:ext cx="3154680" cy="368300"/>
          </a:xfrm>
          <a:prstGeom prst="rect">
            <a:avLst/>
          </a:prstGeom>
          <a:noFill/>
        </p:spPr>
        <p:txBody>
          <a:bodyPr wrap="none" rtlCol="0" anchor="t">
            <a:spAutoFit/>
          </a:bodyPr>
          <a:p>
            <a:r>
              <a:rPr lang="zh-CN" altLang="en-US">
                <a:sym typeface="+mn-ea"/>
              </a:rPr>
              <a:t>课题拟解决的关键性问题为：</a:t>
            </a:r>
            <a:endParaRPr lang="zh-CN" altLang="en-US"/>
          </a:p>
        </p:txBody>
      </p:sp>
      <p:sp>
        <p:nvSpPr>
          <p:cNvPr id="3" name="文本框 2"/>
          <p:cNvSpPr txBox="1"/>
          <p:nvPr/>
        </p:nvSpPr>
        <p:spPr>
          <a:xfrm>
            <a:off x="1409700" y="2735580"/>
            <a:ext cx="9049385" cy="3080385"/>
          </a:xfrm>
          <a:prstGeom prst="rect">
            <a:avLst/>
          </a:prstGeom>
          <a:noFill/>
        </p:spPr>
        <p:txBody>
          <a:bodyPr wrap="square" rtlCol="0" anchor="t">
            <a:spAutoFit/>
          </a:bodyPr>
          <a:p>
            <a:pPr marL="0" marR="0" lvl="0" algn="l" defTabSz="914400" rtl="0" eaLnBrk="1" fontAlgn="auto" latinLnBrk="0" hangingPunct="1">
              <a:lnSpc>
                <a:spcPct val="120000"/>
              </a:lnSpc>
              <a:spcBef>
                <a:spcPts val="0"/>
              </a:spcBef>
              <a:buClrTx/>
              <a:buSzTx/>
              <a:buFontTx/>
              <a:buNone/>
            </a:pPr>
            <a:r>
              <a:rPr lang="zh-CN" altLang="en-US">
                <a:sym typeface="+mn-ea"/>
              </a:rPr>
              <a:t>1.如何将深度学习语义分割应用在VR视频的预处理上，结合视频的空间分割将视频进行预处理（深度学习前后景分割问题</a:t>
            </a:r>
            <a:r>
              <a:rPr lang="zh-CN" altLang="en-US">
                <a:sym typeface="+mn-ea"/>
              </a:rPr>
              <a:t>）</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kumimoji="0" lang="zh-CN" altLang="en-US" b="0" i="0" u="none" strike="noStrike" kern="1200" cap="none" spc="0" normalizeH="0" baseline="0">
              <a:solidFill>
                <a:schemeClr val="tx1"/>
              </a:solidFill>
              <a:cs typeface="+mn-cs"/>
            </a:endParaRPr>
          </a:p>
          <a:p>
            <a:pPr marL="0" marR="0" lvl="0" algn="l" defTabSz="914400" rtl="0" eaLnBrk="1" fontAlgn="auto" latinLnBrk="0" hangingPunct="1">
              <a:lnSpc>
                <a:spcPct val="120000"/>
              </a:lnSpc>
              <a:spcBef>
                <a:spcPts val="0"/>
              </a:spcBef>
              <a:buClrTx/>
              <a:buSzTx/>
              <a:buFontTx/>
              <a:buNone/>
            </a:pPr>
            <a:r>
              <a:rPr lang="zh-CN" altLang="en-US">
                <a:sym typeface="+mn-ea"/>
              </a:rPr>
              <a:t>2.如何将预分割的视频块进行静/动态质量调节，涉及到不同块的编码压缩、对应的解码以及重新拼接不同块的方法（视频编码方法问题</a:t>
            </a:r>
            <a:r>
              <a:rPr lang="zh-CN" altLang="en-US">
                <a:sym typeface="+mn-ea"/>
              </a:rPr>
              <a:t>）</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kumimoji="0" lang="zh-CN" altLang="en-US" b="0" i="0" u="none" strike="noStrike" kern="1200" cap="none" spc="0" normalizeH="0" baseline="0">
              <a:solidFill>
                <a:schemeClr val="tx1"/>
              </a:solidFill>
              <a:cs typeface="+mn-cs"/>
            </a:endParaRPr>
          </a:p>
          <a:p>
            <a:pPr marL="0" marR="0" lvl="0" algn="l" defTabSz="914400" rtl="0" eaLnBrk="1" fontAlgn="auto" latinLnBrk="0" hangingPunct="1">
              <a:lnSpc>
                <a:spcPct val="120000"/>
              </a:lnSpc>
              <a:spcBef>
                <a:spcPts val="0"/>
              </a:spcBef>
              <a:buClrTx/>
              <a:buSzTx/>
              <a:buFontTx/>
              <a:buNone/>
            </a:pPr>
            <a:r>
              <a:rPr lang="zh-CN" altLang="en-US">
                <a:sym typeface="+mn-ea"/>
              </a:rPr>
              <a:t>3.优化拼接降低块化视频后带来的用户体验质量退化问题</a:t>
            </a:r>
            <a:r>
              <a:rPr lang="en-US" altLang="zh-CN">
                <a:sym typeface="+mn-ea"/>
              </a:rPr>
              <a:t>(</a:t>
            </a:r>
            <a:r>
              <a:rPr lang="zh-CN" altLang="en-US">
                <a:sym typeface="+mn-ea"/>
              </a:rPr>
              <a:t>视频解码方法问题</a:t>
            </a:r>
            <a:r>
              <a:rPr lang="en-US" altLang="zh-CN">
                <a:sym typeface="+mn-ea"/>
              </a:rPr>
              <a:t>)</a:t>
            </a:r>
            <a:endParaRPr lang="en-US" altLang="zh-CN">
              <a:sym typeface="+mn-ea"/>
            </a:endParaRPr>
          </a:p>
          <a:p>
            <a:pPr marL="0" marR="0" lvl="0" algn="l" defTabSz="914400" rtl="0" eaLnBrk="1" fontAlgn="auto" latinLnBrk="0" hangingPunct="1">
              <a:lnSpc>
                <a:spcPct val="120000"/>
              </a:lnSpc>
              <a:spcBef>
                <a:spcPts val="0"/>
              </a:spcBef>
              <a:buClrTx/>
              <a:buSzTx/>
              <a:buFontTx/>
              <a:buNone/>
            </a:pPr>
            <a:endParaRPr lang="en-US" altLang="zh-CN">
              <a:sym typeface="+mn-ea"/>
            </a:endParaRPr>
          </a:p>
          <a:p>
            <a:pPr marL="0" marR="0" lvl="0" algn="l" defTabSz="914400" rtl="0" eaLnBrk="1" fontAlgn="auto" latinLnBrk="0" hangingPunct="1">
              <a:lnSpc>
                <a:spcPct val="120000"/>
              </a:lnSpc>
              <a:spcBef>
                <a:spcPts val="0"/>
              </a:spcBef>
              <a:buClrTx/>
              <a:buSzTx/>
              <a:buFontTx/>
              <a:buNone/>
            </a:pPr>
            <a:r>
              <a:rPr lang="en-US" altLang="zh-CN">
                <a:sym typeface="+mn-ea"/>
              </a:rPr>
              <a:t>=&gt; </a:t>
            </a:r>
            <a:r>
              <a:rPr lang="zh-CN" altLang="en-US">
                <a:sym typeface="+mn-ea"/>
              </a:rPr>
              <a:t>最终降低视频传输过程中的带宽消耗，实现传输优化</a:t>
            </a:r>
            <a:endParaRPr lang="zh-CN" altLang="en-US">
              <a:sym typeface="+mn-ea"/>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1817370" y="3844925"/>
            <a:ext cx="8561070" cy="492125"/>
          </a:xfrm>
          <a:prstGeom prst="rect">
            <a:avLst/>
          </a:prstGeom>
        </p:spPr>
        <p:txBody>
          <a:bodyPr wrap="square" lIns="0" tIns="0" rIns="0" bIns="0">
            <a:spAutoFit/>
          </a:bodyPr>
          <a:lstStyle/>
          <a:p>
            <a:pPr algn="ctr"/>
            <a:r>
              <a:rPr lang="zh-CN" altLang="en-US" sz="3200" smtClean="0">
                <a:solidFill>
                  <a:schemeClr val="bg1"/>
                </a:solidFill>
                <a:latin typeface="微软雅黑" panose="020B0503020204020204" charset="-122"/>
                <a:ea typeface="微软雅黑" panose="020B0503020204020204" charset="-122"/>
                <a:cs typeface="Arial" panose="020B0604020202020204" pitchFamily="34" charset="0"/>
                <a:sym typeface="+mn-ea"/>
              </a:rPr>
              <a:t>研究方法、技术路线、试验方案及其可行性分析</a:t>
            </a:r>
            <a:endParaRPr lang="zh-CN" altLang="en-US" sz="3200" smtClean="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PA_文本框 62"/>
          <p:cNvSpPr txBox="1"/>
          <p:nvPr>
            <p:custDataLst>
              <p:tags r:id="rId2"/>
            </p:custDataLst>
          </p:nvPr>
        </p:nvSpPr>
        <p:spPr>
          <a:xfrm>
            <a:off x="4262867" y="4432426"/>
            <a:ext cx="3666266" cy="245110"/>
          </a:xfrm>
          <a:prstGeom prst="rect">
            <a:avLst/>
          </a:prstGeom>
          <a:noFill/>
          <a:effectLst/>
        </p:spPr>
        <p:txBody>
          <a:bodyPr wrap="square" rtlCol="0">
            <a:spAutoFit/>
          </a:bodyPr>
          <a:lstStyle/>
          <a:p>
            <a:pPr algn="ct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Methodology</a:t>
            </a:r>
            <a:r>
              <a:rPr lang="zh-CN" altLang="en-US"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a:t>
            </a: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Tech Routine</a:t>
            </a:r>
            <a:r>
              <a:rPr lang="zh-CN" altLang="en-US"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 </a:t>
            </a: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Plans &amp; Feasibility</a:t>
            </a:r>
            <a:endPar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2003425"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03</a:t>
            </a:r>
            <a:endParaRPr lang="zh-CN" alt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854071" y="-2980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8" name="文本框 37"/>
          <p:cNvSpPr txBox="1"/>
          <p:nvPr/>
        </p:nvSpPr>
        <p:spPr>
          <a:xfrm>
            <a:off x="874395" y="417195"/>
            <a:ext cx="1630045" cy="521970"/>
          </a:xfrm>
          <a:prstGeom prst="rect">
            <a:avLst/>
          </a:prstGeom>
          <a:noFill/>
        </p:spPr>
        <p:txBody>
          <a:bodyPr wrap="square" rtlCol="0">
            <a:spAutoFit/>
          </a:bodyPr>
          <a:lstStyle/>
          <a:p>
            <a:r>
              <a:rPr lang="zh-CN" altLang="en-US" sz="2800" smtClean="0">
                <a:solidFill>
                  <a:schemeClr val="tx1"/>
                </a:solidFill>
                <a:latin typeface="微软雅黑" panose="020B0503020204020204" charset="-122"/>
                <a:ea typeface="微软雅黑" panose="020B0503020204020204" charset="-122"/>
                <a:sym typeface="+mn-ea"/>
              </a:rPr>
              <a:t>研究方法</a:t>
            </a:r>
            <a:endParaRPr lang="zh-CN" altLang="en-US" sz="2800" smtClean="0">
              <a:solidFill>
                <a:schemeClr val="tx1"/>
              </a:solidFill>
              <a:latin typeface="微软雅黑" panose="020B0503020204020204" charset="-122"/>
              <a:ea typeface="微软雅黑" panose="020B0503020204020204" charset="-122"/>
              <a:sym typeface="+mn-ea"/>
            </a:endParaRPr>
          </a:p>
        </p:txBody>
      </p:sp>
      <p:sp>
        <p:nvSpPr>
          <p:cNvPr id="20" name="矩形 19"/>
          <p:cNvSpPr/>
          <p:nvPr/>
        </p:nvSpPr>
        <p:spPr>
          <a:xfrm>
            <a:off x="874395" y="1357630"/>
            <a:ext cx="1046099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l" defTabSz="914400" rtl="0" eaLnBrk="1" fontAlgn="auto" latinLnBrk="0" hangingPunct="1">
              <a:lnSpc>
                <a:spcPct val="120000"/>
              </a:lnSpc>
              <a:spcBef>
                <a:spcPts val="0"/>
              </a:spcBef>
              <a:buClrTx/>
              <a:buSzTx/>
              <a:buFontTx/>
              <a:buNone/>
            </a:pPr>
            <a:endParaRPr kumimoji="0" lang="zh-CN" altLang="en-US" sz="1800" b="0" i="0" u="none" strike="noStrike" kern="1200" cap="none" spc="0" normalizeH="0" baseline="0">
              <a:solidFill>
                <a:schemeClr val="tx1"/>
              </a:solidFill>
              <a:cs typeface="+mn-cs"/>
            </a:endParaRPr>
          </a:p>
        </p:txBody>
      </p:sp>
      <p:cxnSp>
        <p:nvCxnSpPr>
          <p:cNvPr id="25" name="直接连接符 24"/>
          <p:cNvCxnSpPr/>
          <p:nvPr/>
        </p:nvCxnSpPr>
        <p:spPr>
          <a:xfrm>
            <a:off x="1159510" y="2451100"/>
            <a:ext cx="98907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
        <p:nvSpPr>
          <p:cNvPr id="2" name="文本框 1"/>
          <p:cNvSpPr txBox="1"/>
          <p:nvPr/>
        </p:nvSpPr>
        <p:spPr>
          <a:xfrm>
            <a:off x="1236980" y="1779270"/>
            <a:ext cx="3383280" cy="368300"/>
          </a:xfrm>
          <a:prstGeom prst="rect">
            <a:avLst/>
          </a:prstGeom>
          <a:noFill/>
        </p:spPr>
        <p:txBody>
          <a:bodyPr wrap="none" rtlCol="0" anchor="t">
            <a:spAutoFit/>
          </a:bodyPr>
          <a:p>
            <a:r>
              <a:rPr lang="zh-CN" altLang="en-US">
                <a:sym typeface="+mn-ea"/>
              </a:rPr>
              <a:t>课题将采用的研究方法主要为</a:t>
            </a:r>
            <a:r>
              <a:rPr lang="zh-CN" altLang="en-US">
                <a:sym typeface="+mn-ea"/>
              </a:rPr>
              <a:t>：</a:t>
            </a:r>
            <a:endParaRPr lang="zh-CN" altLang="en-US"/>
          </a:p>
        </p:txBody>
      </p:sp>
      <p:sp>
        <p:nvSpPr>
          <p:cNvPr id="3" name="文本框 2"/>
          <p:cNvSpPr txBox="1"/>
          <p:nvPr/>
        </p:nvSpPr>
        <p:spPr>
          <a:xfrm>
            <a:off x="1409700" y="2735580"/>
            <a:ext cx="9250045" cy="2416175"/>
          </a:xfrm>
          <a:prstGeom prst="rect">
            <a:avLst/>
          </a:prstGeom>
          <a:noFill/>
        </p:spPr>
        <p:txBody>
          <a:bodyPr wrap="square" rtlCol="0" anchor="t">
            <a:spAutoFit/>
          </a:bodyPr>
          <a:p>
            <a:pPr marL="0" marR="0" lvl="0" algn="l" defTabSz="914400" rtl="0" eaLnBrk="1" fontAlgn="auto" latinLnBrk="0" hangingPunct="1">
              <a:lnSpc>
                <a:spcPct val="120000"/>
              </a:lnSpc>
              <a:spcBef>
                <a:spcPts val="0"/>
              </a:spcBef>
              <a:buClrTx/>
              <a:buSzTx/>
              <a:buFontTx/>
              <a:buNone/>
            </a:pPr>
            <a:r>
              <a:rPr lang="zh-CN" altLang="en-US">
                <a:sym typeface="+mn-ea"/>
              </a:rPr>
              <a:t>1.文献研究法：</a:t>
            </a: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en-US" altLang="zh-CN">
                <a:sym typeface="+mn-ea"/>
              </a:rPr>
              <a:t>	</a:t>
            </a:r>
            <a:r>
              <a:rPr lang="zh-CN" altLang="en-US">
                <a:sym typeface="+mn-ea"/>
              </a:rPr>
              <a:t>前后景显著性分割</a:t>
            </a:r>
            <a:r>
              <a:rPr lang="en-US" altLang="zh-CN">
                <a:sym typeface="+mn-ea"/>
              </a:rPr>
              <a:t>+</a:t>
            </a:r>
            <a:r>
              <a:rPr lang="zh-CN" altLang="en-US">
                <a:sym typeface="+mn-ea"/>
              </a:rPr>
              <a:t>VR视频的编解码方式</a:t>
            </a:r>
            <a:r>
              <a:rPr lang="en-US" altLang="zh-CN">
                <a:sym typeface="+mn-ea"/>
              </a:rPr>
              <a:t>+VR</a:t>
            </a:r>
            <a:r>
              <a:rPr lang="zh-CN" altLang="en-US">
                <a:sym typeface="+mn-ea"/>
              </a:rPr>
              <a:t>视频网络传输进行文献研究</a:t>
            </a: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en-US" altLang="zh-CN">
                <a:sym typeface="+mn-ea"/>
              </a:rPr>
              <a:t>	=&gt;</a:t>
            </a:r>
            <a:r>
              <a:rPr lang="zh-CN" altLang="en-US">
                <a:sym typeface="+mn-ea"/>
              </a:rPr>
              <a:t>规划课题的研究路线及实验计划方案</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2.探索性研究法：</a:t>
            </a: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      显著性分割的模型搭建</a:t>
            </a:r>
            <a:r>
              <a:rPr lang="en-US" altLang="zh-CN">
                <a:sym typeface="+mn-ea"/>
              </a:rPr>
              <a:t>+</a:t>
            </a:r>
            <a:r>
              <a:rPr lang="zh-CN" altLang="en-US">
                <a:sym typeface="+mn-ea"/>
              </a:rPr>
              <a:t>对VR图像进行分割测试</a:t>
            </a:r>
            <a:r>
              <a:rPr lang="en-US" altLang="zh-CN">
                <a:sym typeface="+mn-ea"/>
              </a:rPr>
              <a:t>+</a:t>
            </a:r>
            <a:r>
              <a:rPr lang="zh-CN" altLang="en-US">
                <a:sym typeface="+mn-ea"/>
              </a:rPr>
              <a:t>修改视频编解码方式融合前后景</a:t>
            </a: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en-US" altLang="zh-CN">
                <a:sym typeface="+mn-ea"/>
              </a:rPr>
              <a:t>	=&gt;</a:t>
            </a:r>
            <a:r>
              <a:rPr lang="zh-CN" altLang="en-US">
                <a:sym typeface="+mn-ea"/>
              </a:rPr>
              <a:t>提出一套根据深度学习方法对VR视频质量进行</a:t>
            </a:r>
            <a:r>
              <a:rPr lang="zh-CN" altLang="en-US">
                <a:sym typeface="+mn-ea"/>
              </a:rPr>
              <a:t>调节，降低资源消耗的优化系统</a:t>
            </a:r>
            <a:endParaRPr lang="zh-CN" altLang="en-US">
              <a:sym typeface="+mn-ea"/>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4" name="文本框 3"/>
          <p:cNvSpPr txBox="1"/>
          <p:nvPr/>
        </p:nvSpPr>
        <p:spPr>
          <a:xfrm>
            <a:off x="786765" y="346710"/>
            <a:ext cx="2771140"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技术路线</a:t>
            </a:r>
            <a:endParaRPr lang="zh-CN" altLang="en-US" sz="2800"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cxnSp>
        <p:nvCxnSpPr>
          <p:cNvPr id="2" name="肘形连接符 1"/>
          <p:cNvCxnSpPr>
            <a:stCxn id="1073743052" idx="2"/>
            <a:endCxn id="1073743057" idx="1"/>
          </p:cNvCxnSpPr>
          <p:nvPr/>
        </p:nvCxnSpPr>
        <p:spPr>
          <a:xfrm rot="5400000" flipV="1">
            <a:off x="3664903" y="2982278"/>
            <a:ext cx="566420" cy="2738755"/>
          </a:xfrm>
          <a:prstGeom prst="bentConnector2">
            <a:avLst/>
          </a:prstGeom>
          <a:ln w="28575" cmpd="sng">
            <a:solidFill>
              <a:srgbClr val="FF0000"/>
            </a:solidFill>
            <a:prstDash val="solid"/>
            <a:tailEnd type="arrow" w="med" len="med"/>
          </a:ln>
        </p:spPr>
        <p:style>
          <a:lnRef idx="1">
            <a:schemeClr val="accent2"/>
          </a:lnRef>
          <a:fillRef idx="0">
            <a:schemeClr val="accent2"/>
          </a:fillRef>
          <a:effectRef idx="0">
            <a:schemeClr val="accent2"/>
          </a:effectRef>
          <a:fontRef idx="minor">
            <a:schemeClr val="tx1"/>
          </a:fontRef>
        </p:style>
      </p:cxnSp>
      <p:cxnSp>
        <p:nvCxnSpPr>
          <p:cNvPr id="6" name="肘形连接符 5"/>
          <p:cNvCxnSpPr>
            <a:stCxn id="1073743049" idx="3"/>
          </p:cNvCxnSpPr>
          <p:nvPr/>
        </p:nvCxnSpPr>
        <p:spPr>
          <a:xfrm>
            <a:off x="4852035" y="3764915"/>
            <a:ext cx="3629025" cy="551815"/>
          </a:xfrm>
          <a:prstGeom prst="bentConnector3">
            <a:avLst>
              <a:gd name="adj1" fmla="val 99667"/>
            </a:avLst>
          </a:prstGeom>
          <a:ln w="28575" cmpd="sng">
            <a:solidFill>
              <a:srgbClr val="00B0F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073743058" idx="2"/>
            <a:endCxn id="1073743061" idx="0"/>
          </p:cNvCxnSpPr>
          <p:nvPr/>
        </p:nvCxnSpPr>
        <p:spPr>
          <a:xfrm rot="5400000">
            <a:off x="5484495" y="4998720"/>
            <a:ext cx="815340" cy="621030"/>
          </a:xfrm>
          <a:prstGeom prst="bentConnector3">
            <a:avLst>
              <a:gd name="adj1" fmla="val 50000"/>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1073743065" idx="2"/>
            <a:endCxn id="1073743061" idx="0"/>
          </p:cNvCxnSpPr>
          <p:nvPr/>
        </p:nvCxnSpPr>
        <p:spPr>
          <a:xfrm rot="5400000">
            <a:off x="6626543" y="3871913"/>
            <a:ext cx="800100" cy="2889885"/>
          </a:xfrm>
          <a:prstGeom prst="bentConnector3">
            <a:avLst>
              <a:gd name="adj1" fmla="val 49960"/>
            </a:avLst>
          </a:prstGeom>
          <a:ln w="28575" cmpd="sng">
            <a:solidFill>
              <a:srgbClr val="00B0F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893570" y="702310"/>
            <a:ext cx="7391400" cy="5607050"/>
            <a:chOff x="2982" y="1106"/>
            <a:chExt cx="11640" cy="8830"/>
          </a:xfrm>
        </p:grpSpPr>
        <p:grpSp>
          <p:nvGrpSpPr>
            <p:cNvPr id="1073743069" name="组合 45"/>
            <p:cNvGrpSpPr/>
            <p:nvPr/>
          </p:nvGrpSpPr>
          <p:grpSpPr>
            <a:xfrm>
              <a:off x="2982" y="1106"/>
              <a:ext cx="11640" cy="8831"/>
              <a:chOff x="2450" y="2308"/>
              <a:chExt cx="7949" cy="6030"/>
            </a:xfrm>
          </p:grpSpPr>
          <p:sp>
            <p:nvSpPr>
              <p:cNvPr id="1073743035" name="文本框 1"/>
              <p:cNvSpPr txBox="1"/>
              <p:nvPr/>
            </p:nvSpPr>
            <p:spPr>
              <a:xfrm>
                <a:off x="8669" y="6210"/>
                <a:ext cx="1730" cy="631"/>
              </a:xfrm>
              <a:prstGeom prst="rect">
                <a:avLst/>
              </a:prstGeom>
              <a:noFill/>
              <a:ln w="6350">
                <a:noFill/>
              </a:ln>
            </p:spPr>
            <p:txBody>
              <a:bodyPr vert="horz" wrap="square" anchor="t"/>
              <a:p>
                <a:r>
                  <a:rPr lang="zh-CN" altLang="en-US">
                    <a:sym typeface="+mn-ea"/>
                  </a:rPr>
                  <a:t>后</a:t>
                </a:r>
                <a:r>
                  <a:rPr lang="zh-CN" altLang="en-US">
                    <a:sym typeface="+mn-ea"/>
                  </a:rPr>
                  <a:t>景图像的</a:t>
                </a:r>
                <a:endParaRPr lang="zh-CN" altLang="en-US">
                  <a:sym typeface="+mn-ea"/>
                </a:endParaRPr>
              </a:p>
              <a:p>
                <a:r>
                  <a:rPr lang="zh-CN" altLang="en-US">
                    <a:sym typeface="+mn-ea"/>
                  </a:rPr>
                  <a:t>降</a:t>
                </a:r>
                <a:r>
                  <a:rPr lang="zh-CN" altLang="en-US">
                    <a:sym typeface="+mn-ea"/>
                  </a:rPr>
                  <a:t>分辨率编码</a:t>
                </a:r>
                <a:endParaRPr lang="zh-CN" altLang="en-US"/>
              </a:p>
            </p:txBody>
          </p:sp>
          <p:grpSp>
            <p:nvGrpSpPr>
              <p:cNvPr id="1073743068" name="组合 44"/>
              <p:cNvGrpSpPr/>
              <p:nvPr/>
            </p:nvGrpSpPr>
            <p:grpSpPr>
              <a:xfrm>
                <a:off x="2450" y="2308"/>
                <a:ext cx="7928" cy="6030"/>
                <a:chOff x="2450" y="2308"/>
                <a:chExt cx="7928" cy="6030"/>
              </a:xfrm>
            </p:grpSpPr>
            <p:grpSp>
              <p:nvGrpSpPr>
                <p:cNvPr id="1073743047" name="组合 15"/>
                <p:cNvGrpSpPr/>
                <p:nvPr/>
              </p:nvGrpSpPr>
              <p:grpSpPr>
                <a:xfrm>
                  <a:off x="3200" y="2308"/>
                  <a:ext cx="6595" cy="2448"/>
                  <a:chOff x="2779" y="2308"/>
                  <a:chExt cx="6595" cy="2448"/>
                </a:xfrm>
              </p:grpSpPr>
              <p:grpSp>
                <p:nvGrpSpPr>
                  <p:cNvPr id="1073743038" name="组合 3"/>
                  <p:cNvGrpSpPr/>
                  <p:nvPr/>
                </p:nvGrpSpPr>
                <p:grpSpPr>
                  <a:xfrm>
                    <a:off x="4549" y="2308"/>
                    <a:ext cx="3119" cy="857"/>
                    <a:chOff x="9630" y="2308"/>
                    <a:chExt cx="3119" cy="857"/>
                  </a:xfrm>
                </p:grpSpPr>
                <p:sp>
                  <p:nvSpPr>
                    <p:cNvPr id="1073743036" name="圆角矩形 2"/>
                    <p:cNvSpPr/>
                    <p:nvPr/>
                  </p:nvSpPr>
                  <p:spPr>
                    <a:xfrm>
                      <a:off x="9630" y="2308"/>
                      <a:ext cx="3119" cy="857"/>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37" name="文本框 1"/>
                    <p:cNvSpPr txBox="1"/>
                    <p:nvPr/>
                  </p:nvSpPr>
                  <p:spPr>
                    <a:xfrm>
                      <a:off x="9727" y="2385"/>
                      <a:ext cx="2999" cy="631"/>
                    </a:xfrm>
                    <a:prstGeom prst="rect">
                      <a:avLst/>
                    </a:prstGeom>
                    <a:noFill/>
                    <a:ln w="6350">
                      <a:noFill/>
                    </a:ln>
                  </p:spPr>
                  <p:txBody>
                    <a:bodyPr vert="horz" wrap="square" anchor="t"/>
                    <a:p>
                      <a:r>
                        <a:rPr lang="zh-CN" altLang="en-US" smtClean="0">
                          <a:solidFill>
                            <a:schemeClr val="tx1"/>
                          </a:solidFill>
                          <a:latin typeface="微软雅黑" panose="020B0503020204020204" charset="-122"/>
                          <a:ea typeface="微软雅黑" panose="020B0503020204020204" charset="-122"/>
                          <a:sym typeface="+mn-ea"/>
                        </a:rPr>
                        <a:t>基于深度学习方法的360度视频动态质量调整研究</a:t>
                      </a:r>
                      <a:endParaRPr lang="zh-CN" altLang="en-US" smtClean="0">
                        <a:solidFill>
                          <a:schemeClr val="tx1"/>
                        </a:solidFill>
                        <a:latin typeface="微软雅黑" panose="020B0503020204020204" charset="-122"/>
                        <a:ea typeface="微软雅黑" panose="020B0503020204020204" charset="-122"/>
                      </a:endParaRPr>
                    </a:p>
                    <a:p>
                      <a:endParaRPr lang="zh-CN" altLang="en-US" smtClean="0">
                        <a:solidFill>
                          <a:schemeClr val="tx1"/>
                        </a:solidFill>
                        <a:latin typeface="微软雅黑" panose="020B0503020204020204" charset="-122"/>
                        <a:ea typeface="微软雅黑" panose="020B0503020204020204" charset="-122"/>
                      </a:endParaRPr>
                    </a:p>
                  </p:txBody>
                </p:sp>
              </p:grpSp>
              <p:grpSp>
                <p:nvGrpSpPr>
                  <p:cNvPr id="1073743041" name="组合 6"/>
                  <p:cNvGrpSpPr/>
                  <p:nvPr/>
                </p:nvGrpSpPr>
                <p:grpSpPr>
                  <a:xfrm>
                    <a:off x="2779" y="4089"/>
                    <a:ext cx="2204" cy="667"/>
                    <a:chOff x="9417" y="2109"/>
                    <a:chExt cx="2848" cy="667"/>
                  </a:xfrm>
                </p:grpSpPr>
                <p:sp>
                  <p:nvSpPr>
                    <p:cNvPr id="1073743039" name="圆角矩形 2"/>
                    <p:cNvSpPr/>
                    <p:nvPr/>
                  </p:nvSpPr>
                  <p:spPr>
                    <a:xfrm>
                      <a:off x="9417" y="2109"/>
                      <a:ext cx="2848" cy="434"/>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40" name="文本框 1"/>
                    <p:cNvSpPr txBox="1"/>
                    <p:nvPr/>
                  </p:nvSpPr>
                  <p:spPr>
                    <a:xfrm>
                      <a:off x="9894" y="2145"/>
                      <a:ext cx="1877" cy="631"/>
                    </a:xfrm>
                    <a:prstGeom prst="rect">
                      <a:avLst/>
                    </a:prstGeom>
                    <a:noFill/>
                    <a:ln w="6350">
                      <a:noFill/>
                    </a:ln>
                  </p:spPr>
                  <p:txBody>
                    <a:bodyPr vert="horz" wrap="square" anchor="t"/>
                    <a:p>
                      <a:r>
                        <a:rPr lang="zh-CN" altLang="en-US"/>
                        <a:t>显著性分割</a:t>
                      </a:r>
                      <a:endParaRPr lang="zh-CN" altLang="en-US"/>
                    </a:p>
                    <a:p>
                      <a:endParaRPr lang="zh-CN" altLang="en-US"/>
                    </a:p>
                  </p:txBody>
                </p:sp>
              </p:grpSp>
              <p:grpSp>
                <p:nvGrpSpPr>
                  <p:cNvPr id="1073743044" name="组合 9"/>
                  <p:cNvGrpSpPr/>
                  <p:nvPr/>
                </p:nvGrpSpPr>
                <p:grpSpPr>
                  <a:xfrm>
                    <a:off x="7295" y="4065"/>
                    <a:ext cx="2079" cy="681"/>
                    <a:chOff x="10096" y="2115"/>
                    <a:chExt cx="2686" cy="681"/>
                  </a:xfrm>
                </p:grpSpPr>
                <p:sp>
                  <p:nvSpPr>
                    <p:cNvPr id="1073743042" name="圆角矩形 2"/>
                    <p:cNvSpPr/>
                    <p:nvPr/>
                  </p:nvSpPr>
                  <p:spPr>
                    <a:xfrm>
                      <a:off x="10096" y="2115"/>
                      <a:ext cx="2686" cy="436"/>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43" name="文本框 1"/>
                    <p:cNvSpPr txBox="1"/>
                    <p:nvPr/>
                  </p:nvSpPr>
                  <p:spPr>
                    <a:xfrm>
                      <a:off x="10174" y="2165"/>
                      <a:ext cx="2607" cy="631"/>
                    </a:xfrm>
                    <a:prstGeom prst="rect">
                      <a:avLst/>
                    </a:prstGeom>
                    <a:noFill/>
                    <a:ln w="6350">
                      <a:noFill/>
                    </a:ln>
                  </p:spPr>
                  <p:txBody>
                    <a:bodyPr vert="horz" wrap="square" anchor="t"/>
                    <a:p>
                      <a:r>
                        <a:rPr lang="zh-CN" altLang="en-US"/>
                        <a:t>前后景质量调整</a:t>
                      </a:r>
                      <a:endParaRPr lang="zh-CN" altLang="en-US"/>
                    </a:p>
                  </p:txBody>
                </p:sp>
              </p:grpSp>
              <p:cxnSp>
                <p:nvCxnSpPr>
                  <p:cNvPr id="1073743045" name="肘形连接符 12"/>
                  <p:cNvCxnSpPr/>
                  <p:nvPr/>
                </p:nvCxnSpPr>
                <p:spPr>
                  <a:xfrm rot="5400000">
                    <a:off x="4539" y="2490"/>
                    <a:ext cx="885" cy="2228"/>
                  </a:xfrm>
                  <a:prstGeom prst="bentConnector3">
                    <a:avLst>
                      <a:gd name="adj1" fmla="val 50000"/>
                    </a:avLst>
                  </a:prstGeom>
                  <a:ln w="9525" cap="flat" cmpd="sng">
                    <a:solidFill>
                      <a:srgbClr val="000000"/>
                    </a:solidFill>
                    <a:prstDash val="solid"/>
                    <a:round/>
                    <a:headEnd type="none" w="med" len="med"/>
                    <a:tailEnd type="arrow" w="med" len="med"/>
                  </a:ln>
                </p:spPr>
              </p:cxnSp>
              <p:cxnSp>
                <p:nvCxnSpPr>
                  <p:cNvPr id="1073743046" name="肘形连接符 14"/>
                  <p:cNvCxnSpPr>
                    <a:endCxn id="1073743042" idx="0"/>
                  </p:cNvCxnSpPr>
                  <p:nvPr/>
                </p:nvCxnSpPr>
                <p:spPr>
                  <a:xfrm>
                    <a:off x="6088" y="3599"/>
                    <a:ext cx="2246" cy="466"/>
                  </a:xfrm>
                  <a:prstGeom prst="bentConnector2">
                    <a:avLst/>
                  </a:prstGeom>
                  <a:ln w="9525" cap="flat" cmpd="sng">
                    <a:solidFill>
                      <a:srgbClr val="000000"/>
                    </a:solidFill>
                    <a:prstDash val="solid"/>
                    <a:round/>
                    <a:headEnd type="none" w="med" len="med"/>
                    <a:tailEnd type="arrow" w="med" len="med"/>
                  </a:ln>
                </p:spPr>
              </p:cxnSp>
            </p:grpSp>
            <p:grpSp>
              <p:nvGrpSpPr>
                <p:cNvPr id="1073743056" name="组合 42"/>
                <p:cNvGrpSpPr/>
                <p:nvPr/>
              </p:nvGrpSpPr>
              <p:grpSpPr>
                <a:xfrm>
                  <a:off x="2450" y="4524"/>
                  <a:ext cx="3221" cy="1404"/>
                  <a:chOff x="2029" y="4524"/>
                  <a:chExt cx="3221" cy="1404"/>
                </a:xfrm>
              </p:grpSpPr>
              <p:grpSp>
                <p:nvGrpSpPr>
                  <p:cNvPr id="1073743050" name="组合 20"/>
                  <p:cNvGrpSpPr/>
                  <p:nvPr/>
                </p:nvGrpSpPr>
                <p:grpSpPr>
                  <a:xfrm>
                    <a:off x="3867" y="5276"/>
                    <a:ext cx="1383" cy="645"/>
                    <a:chOff x="7356" y="5706"/>
                    <a:chExt cx="1838" cy="645"/>
                  </a:xfrm>
                </p:grpSpPr>
                <p:sp>
                  <p:nvSpPr>
                    <p:cNvPr id="1073743048" name="圆角矩形 2"/>
                    <p:cNvSpPr/>
                    <p:nvPr/>
                  </p:nvSpPr>
                  <p:spPr>
                    <a:xfrm>
                      <a:off x="7379" y="5706"/>
                      <a:ext cx="1815" cy="645"/>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49" name="文本框 1"/>
                    <p:cNvSpPr txBox="1"/>
                    <p:nvPr/>
                  </p:nvSpPr>
                  <p:spPr>
                    <a:xfrm>
                      <a:off x="7356" y="5716"/>
                      <a:ext cx="1786" cy="631"/>
                    </a:xfrm>
                    <a:prstGeom prst="rect">
                      <a:avLst/>
                    </a:prstGeom>
                    <a:noFill/>
                    <a:ln w="6350">
                      <a:noFill/>
                    </a:ln>
                  </p:spPr>
                  <p:txBody>
                    <a:bodyPr vert="horz" wrap="square" anchor="t"/>
                    <a:p>
                      <a:r>
                        <a:rPr lang="zh-CN" altLang="en-US"/>
                        <a:t>后景</a:t>
                      </a:r>
                      <a:r>
                        <a:rPr lang="en-US" altLang="zh-CN"/>
                        <a:t>-</a:t>
                      </a:r>
                      <a:r>
                        <a:rPr lang="zh-CN" altLang="en-US"/>
                        <a:t>适当降低质量</a:t>
                      </a:r>
                      <a:endParaRPr lang="zh-CN" altLang="en-US"/>
                    </a:p>
                  </p:txBody>
                </p:sp>
              </p:grpSp>
              <p:grpSp>
                <p:nvGrpSpPr>
                  <p:cNvPr id="1073743053" name="组合 21"/>
                  <p:cNvGrpSpPr/>
                  <p:nvPr/>
                </p:nvGrpSpPr>
                <p:grpSpPr>
                  <a:xfrm>
                    <a:off x="2029" y="5275"/>
                    <a:ext cx="1474" cy="653"/>
                    <a:chOff x="7380" y="5710"/>
                    <a:chExt cx="1815" cy="653"/>
                  </a:xfrm>
                </p:grpSpPr>
                <p:sp>
                  <p:nvSpPr>
                    <p:cNvPr id="1073743051" name="圆角矩形 2"/>
                    <p:cNvSpPr/>
                    <p:nvPr/>
                  </p:nvSpPr>
                  <p:spPr>
                    <a:xfrm>
                      <a:off x="7380" y="5710"/>
                      <a:ext cx="1815" cy="645"/>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52" name="文本框 1"/>
                    <p:cNvSpPr txBox="1"/>
                    <p:nvPr/>
                  </p:nvSpPr>
                  <p:spPr>
                    <a:xfrm>
                      <a:off x="7380" y="5732"/>
                      <a:ext cx="1815" cy="631"/>
                    </a:xfrm>
                    <a:prstGeom prst="rect">
                      <a:avLst/>
                    </a:prstGeom>
                    <a:noFill/>
                    <a:ln w="6350">
                      <a:noFill/>
                    </a:ln>
                  </p:spPr>
                  <p:txBody>
                    <a:bodyPr vert="horz" wrap="square" anchor="t"/>
                    <a:p>
                      <a:r>
                        <a:rPr lang="zh-CN" altLang="en-US"/>
                        <a:t>前景</a:t>
                      </a:r>
                      <a:r>
                        <a:rPr lang="en-US" altLang="zh-CN"/>
                        <a:t>-</a:t>
                      </a:r>
                      <a:r>
                        <a:rPr lang="zh-CN" altLang="en-US"/>
                        <a:t>高质量图像区域</a:t>
                      </a:r>
                      <a:endParaRPr lang="zh-CN" altLang="en-US"/>
                    </a:p>
                  </p:txBody>
                </p:sp>
              </p:grpSp>
              <p:cxnSp>
                <p:nvCxnSpPr>
                  <p:cNvPr id="1073743054" name="肘形连接符 31"/>
                  <p:cNvCxnSpPr>
                    <a:stCxn id="1073743039" idx="2"/>
                    <a:endCxn id="1073743051" idx="0"/>
                  </p:cNvCxnSpPr>
                  <p:nvPr/>
                </p:nvCxnSpPr>
                <p:spPr>
                  <a:xfrm rot="5400000">
                    <a:off x="2942" y="4347"/>
                    <a:ext cx="762" cy="1115"/>
                  </a:xfrm>
                  <a:prstGeom prst="bentConnector3">
                    <a:avLst>
                      <a:gd name="adj1" fmla="val 49989"/>
                    </a:avLst>
                  </a:prstGeom>
                  <a:ln w="9525" cap="flat" cmpd="sng">
                    <a:solidFill>
                      <a:srgbClr val="000000"/>
                    </a:solidFill>
                    <a:prstDash val="solid"/>
                    <a:round/>
                    <a:headEnd type="none" w="med" len="med"/>
                    <a:tailEnd type="arrow" w="med" len="med"/>
                  </a:ln>
                </p:spPr>
              </p:cxnSp>
              <p:cxnSp>
                <p:nvCxnSpPr>
                  <p:cNvPr id="1073743055" name="肘形连接符 33"/>
                  <p:cNvCxnSpPr/>
                  <p:nvPr/>
                </p:nvCxnSpPr>
                <p:spPr>
                  <a:xfrm>
                    <a:off x="3877" y="4905"/>
                    <a:ext cx="691" cy="335"/>
                  </a:xfrm>
                  <a:prstGeom prst="bentConnector2">
                    <a:avLst/>
                  </a:prstGeom>
                  <a:ln w="9525" cap="flat" cmpd="sng">
                    <a:solidFill>
                      <a:srgbClr val="000000"/>
                    </a:solidFill>
                    <a:prstDash val="solid"/>
                    <a:round/>
                    <a:headEnd type="none" w="med" len="med"/>
                    <a:tailEnd type="arrow" w="med" len="med"/>
                  </a:ln>
                </p:spPr>
              </p:cxnSp>
            </p:grpSp>
            <p:grpSp>
              <p:nvGrpSpPr>
                <p:cNvPr id="1073743067" name="组合 43"/>
                <p:cNvGrpSpPr/>
                <p:nvPr/>
              </p:nvGrpSpPr>
              <p:grpSpPr>
                <a:xfrm>
                  <a:off x="5768" y="4494"/>
                  <a:ext cx="4610" cy="3844"/>
                  <a:chOff x="5347" y="4494"/>
                  <a:chExt cx="4610" cy="3844"/>
                </a:xfrm>
              </p:grpSpPr>
              <p:grpSp>
                <p:nvGrpSpPr>
                  <p:cNvPr id="1073743059" name="组合 24"/>
                  <p:cNvGrpSpPr/>
                  <p:nvPr/>
                </p:nvGrpSpPr>
                <p:grpSpPr>
                  <a:xfrm>
                    <a:off x="5711" y="6193"/>
                    <a:ext cx="1815" cy="666"/>
                    <a:chOff x="7379" y="6613"/>
                    <a:chExt cx="1815" cy="666"/>
                  </a:xfrm>
                </p:grpSpPr>
                <p:sp>
                  <p:nvSpPr>
                    <p:cNvPr id="1073743057" name="圆角矩形 2"/>
                    <p:cNvSpPr/>
                    <p:nvPr/>
                  </p:nvSpPr>
                  <p:spPr>
                    <a:xfrm>
                      <a:off x="7379" y="6634"/>
                      <a:ext cx="1815" cy="645"/>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58" name="文本框 1"/>
                    <p:cNvSpPr txBox="1"/>
                    <p:nvPr/>
                  </p:nvSpPr>
                  <p:spPr>
                    <a:xfrm>
                      <a:off x="7468" y="6613"/>
                      <a:ext cx="1726" cy="631"/>
                    </a:xfrm>
                    <a:prstGeom prst="rect">
                      <a:avLst/>
                    </a:prstGeom>
                    <a:noFill/>
                    <a:ln w="6350">
                      <a:noFill/>
                    </a:ln>
                  </p:spPr>
                  <p:txBody>
                    <a:bodyPr vert="horz" wrap="square" anchor="t"/>
                    <a:p>
                      <a:r>
                        <a:rPr lang="zh-CN" altLang="en-US"/>
                        <a:t>前景图像的</a:t>
                      </a:r>
                      <a:endParaRPr lang="zh-CN" altLang="en-US"/>
                    </a:p>
                    <a:p>
                      <a:r>
                        <a:rPr lang="zh-CN" altLang="en-US"/>
                        <a:t>高分辨率编码</a:t>
                      </a:r>
                      <a:endParaRPr lang="zh-CN" altLang="en-US"/>
                    </a:p>
                  </p:txBody>
                </p:sp>
              </p:grpSp>
              <p:grpSp>
                <p:nvGrpSpPr>
                  <p:cNvPr id="1073743062" name="组合 27"/>
                  <p:cNvGrpSpPr/>
                  <p:nvPr/>
                </p:nvGrpSpPr>
                <p:grpSpPr>
                  <a:xfrm>
                    <a:off x="5347" y="7693"/>
                    <a:ext cx="1307" cy="645"/>
                    <a:chOff x="2144" y="8113"/>
                    <a:chExt cx="1829" cy="645"/>
                  </a:xfrm>
                </p:grpSpPr>
                <p:sp>
                  <p:nvSpPr>
                    <p:cNvPr id="1073743060" name="圆角矩形 2"/>
                    <p:cNvSpPr/>
                    <p:nvPr/>
                  </p:nvSpPr>
                  <p:spPr>
                    <a:xfrm>
                      <a:off x="2158" y="8113"/>
                      <a:ext cx="1815" cy="645"/>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sp>
                  <p:nvSpPr>
                    <p:cNvPr id="1073743061" name="文本框 1"/>
                    <p:cNvSpPr txBox="1"/>
                    <p:nvPr/>
                  </p:nvSpPr>
                  <p:spPr>
                    <a:xfrm>
                      <a:off x="2144" y="8120"/>
                      <a:ext cx="1816" cy="631"/>
                    </a:xfrm>
                    <a:prstGeom prst="rect">
                      <a:avLst/>
                    </a:prstGeom>
                    <a:noFill/>
                    <a:ln w="6350">
                      <a:noFill/>
                    </a:ln>
                  </p:spPr>
                  <p:txBody>
                    <a:bodyPr vert="horz" wrap="square" anchor="t"/>
                    <a:p>
                      <a:r>
                        <a:rPr lang="zh-CN" altLang="en-US"/>
                        <a:t>融合视频</a:t>
                      </a:r>
                      <a:endParaRPr lang="zh-CN" altLang="en-US"/>
                    </a:p>
                  </p:txBody>
                </p:sp>
              </p:grpSp>
              <p:cxnSp>
                <p:nvCxnSpPr>
                  <p:cNvPr id="1073743063" name="肘形连接符 34"/>
                  <p:cNvCxnSpPr>
                    <a:endCxn id="1073743058" idx="0"/>
                  </p:cNvCxnSpPr>
                  <p:nvPr/>
                </p:nvCxnSpPr>
                <p:spPr>
                  <a:xfrm rot="5400000">
                    <a:off x="6650" y="4507"/>
                    <a:ext cx="1698" cy="1672"/>
                  </a:xfrm>
                  <a:prstGeom prst="bentConnector3">
                    <a:avLst>
                      <a:gd name="adj1" fmla="val 22713"/>
                    </a:avLst>
                  </a:prstGeom>
                  <a:ln w="9525" cap="flat" cmpd="sng">
                    <a:solidFill>
                      <a:srgbClr val="000000"/>
                    </a:solidFill>
                    <a:prstDash val="solid"/>
                    <a:round/>
                    <a:headEnd type="none" w="med" len="med"/>
                    <a:tailEnd type="arrow" w="med" len="med"/>
                  </a:ln>
                </p:spPr>
              </p:cxnSp>
              <p:sp>
                <p:nvSpPr>
                  <p:cNvPr id="1073743065" name="圆角矩形 2"/>
                  <p:cNvSpPr/>
                  <p:nvPr/>
                </p:nvSpPr>
                <p:spPr>
                  <a:xfrm>
                    <a:off x="8248" y="6195"/>
                    <a:ext cx="1709" cy="645"/>
                  </a:xfrm>
                  <a:prstGeom prst="roundRect">
                    <a:avLst>
                      <a:gd name="adj" fmla="val 16667"/>
                    </a:avLst>
                  </a:prstGeom>
                  <a:noFill/>
                  <a:ln w="25400" cap="flat" cmpd="sng">
                    <a:solidFill>
                      <a:srgbClr val="000000"/>
                    </a:solidFill>
                    <a:prstDash val="solid"/>
                    <a:headEnd type="none" w="med" len="med"/>
                    <a:tailEnd type="none" w="med" len="med"/>
                  </a:ln>
                </p:spPr>
                <p:txBody>
                  <a:bodyPr/>
                  <a:p>
                    <a:endParaRPr lang="zh-CN" altLang="en-US"/>
                  </a:p>
                </p:txBody>
              </p:sp>
              <p:cxnSp>
                <p:nvCxnSpPr>
                  <p:cNvPr id="1073743066" name="肘形连接符 41"/>
                  <p:cNvCxnSpPr>
                    <a:endCxn id="1073743065" idx="0"/>
                  </p:cNvCxnSpPr>
                  <p:nvPr/>
                </p:nvCxnSpPr>
                <p:spPr>
                  <a:xfrm rot="5400000" flipV="1">
                    <a:off x="7884" y="4976"/>
                    <a:ext cx="1680" cy="758"/>
                  </a:xfrm>
                  <a:prstGeom prst="bentConnector3">
                    <a:avLst>
                      <a:gd name="adj1" fmla="val 21828"/>
                    </a:avLst>
                  </a:prstGeom>
                  <a:ln w="9525" cap="flat" cmpd="sng">
                    <a:solidFill>
                      <a:srgbClr val="000000"/>
                    </a:solidFill>
                    <a:prstDash val="solid"/>
                    <a:round/>
                    <a:headEnd type="none" w="med" len="med"/>
                    <a:tailEnd type="arrow" w="med" len="med"/>
                  </a:ln>
                </p:spPr>
              </p:cxnSp>
            </p:grpSp>
          </p:grpSp>
        </p:grpSp>
        <p:cxnSp>
          <p:nvCxnSpPr>
            <p:cNvPr id="10" name="直接箭头连接符 9"/>
            <p:cNvCxnSpPr/>
            <p:nvPr/>
          </p:nvCxnSpPr>
          <p:spPr>
            <a:xfrm>
              <a:off x="8790" y="8369"/>
              <a:ext cx="0" cy="634"/>
            </a:xfrm>
            <a:prstGeom prst="straightConnector1">
              <a:avLst/>
            </a:prstGeom>
            <a:ln w="2540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14" name="文本框 13"/>
          <p:cNvSpPr txBox="1"/>
          <p:nvPr/>
        </p:nvSpPr>
        <p:spPr>
          <a:xfrm>
            <a:off x="5310505" y="5347970"/>
            <a:ext cx="6153150" cy="423545"/>
          </a:xfrm>
          <a:prstGeom prst="rect">
            <a:avLst/>
          </a:prstGeom>
          <a:noFill/>
        </p:spPr>
        <p:txBody>
          <a:bodyPr wrap="square" rtlCol="0">
            <a:spAutoFit/>
          </a:bodyPr>
          <a:lstStyle/>
          <a:p>
            <a:pPr>
              <a:lnSpc>
                <a:spcPct val="120000"/>
              </a:lnSpc>
              <a:defRPr/>
            </a:pPr>
            <a:r>
              <a:rPr lang="en-US" altLang="zh-CN">
                <a:solidFill>
                  <a:schemeClr val="tx1">
                    <a:lumMod val="75000"/>
                    <a:lumOff val="25000"/>
                  </a:schemeClr>
                </a:solidFill>
                <a:latin typeface="微软雅黑" panose="020B0503020204020204" charset="-122"/>
                <a:ea typeface="微软雅黑" panose="020B0503020204020204" charset="-122"/>
              </a:rPr>
              <a:t>Fine-tuning + </a:t>
            </a:r>
            <a:r>
              <a:rPr lang="zh-CN" altLang="en-US">
                <a:solidFill>
                  <a:schemeClr val="tx1">
                    <a:lumMod val="75000"/>
                    <a:lumOff val="25000"/>
                  </a:schemeClr>
                </a:solidFill>
                <a:latin typeface="微软雅黑" panose="020B0503020204020204" charset="-122"/>
                <a:ea typeface="微软雅黑" panose="020B0503020204020204" charset="-122"/>
              </a:rPr>
              <a:t>对不同模型和不同数据集组合进行测试对比</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5" name="文本框 14"/>
          <p:cNvSpPr txBox="1"/>
          <p:nvPr/>
        </p:nvSpPr>
        <p:spPr>
          <a:xfrm>
            <a:off x="5465445" y="3670935"/>
            <a:ext cx="6195695" cy="423545"/>
          </a:xfrm>
          <a:prstGeom prst="rect">
            <a:avLst/>
          </a:prstGeom>
          <a:noFill/>
        </p:spPr>
        <p:txBody>
          <a:bodyPr wrap="square" rtlCol="0">
            <a:spAutoFit/>
          </a:bodyPr>
          <a:lstStyle/>
          <a:p>
            <a:pPr>
              <a:lnSpc>
                <a:spcPct val="120000"/>
              </a:lnSpc>
              <a:spcBef>
                <a:spcPct val="0"/>
              </a:spcBef>
            </a:pPr>
            <a:r>
              <a:rPr smtClean="0">
                <a:solidFill>
                  <a:schemeClr val="tx1">
                    <a:lumMod val="75000"/>
                    <a:lumOff val="25000"/>
                  </a:schemeClr>
                </a:solidFill>
                <a:latin typeface="微软雅黑" panose="020B0503020204020204" charset="-122"/>
                <a:ea typeface="微软雅黑" panose="020B0503020204020204" charset="-122"/>
              </a:rPr>
              <a:t>SaLite + SCRN + BASNet </a:t>
            </a:r>
            <a:r>
              <a:rPr lang="zh-CN" smtClean="0">
                <a:solidFill>
                  <a:schemeClr val="tx1">
                    <a:lumMod val="75000"/>
                    <a:lumOff val="25000"/>
                  </a:schemeClr>
                </a:solidFill>
                <a:latin typeface="微软雅黑" panose="020B0503020204020204" charset="-122"/>
                <a:ea typeface="微软雅黑" panose="020B0503020204020204" charset="-122"/>
              </a:rPr>
              <a:t>深度学习模型显著性分割</a:t>
            </a:r>
            <a:endParaRPr lang="zh-CN" smtClean="0">
              <a:solidFill>
                <a:schemeClr val="tx1">
                  <a:lumMod val="75000"/>
                  <a:lumOff val="25000"/>
                </a:schemeClr>
              </a:solidFill>
              <a:latin typeface="微软雅黑" panose="020B0503020204020204" charset="-122"/>
              <a:ea typeface="微软雅黑" panose="020B0503020204020204" charset="-122"/>
            </a:endParaRPr>
          </a:p>
        </p:txBody>
      </p:sp>
      <p:sp>
        <p:nvSpPr>
          <p:cNvPr id="16" name="文本框 15"/>
          <p:cNvSpPr txBox="1"/>
          <p:nvPr/>
        </p:nvSpPr>
        <p:spPr>
          <a:xfrm>
            <a:off x="5382260" y="2207260"/>
            <a:ext cx="6009640" cy="423545"/>
          </a:xfrm>
          <a:prstGeom prst="rect">
            <a:avLst/>
          </a:prstGeom>
          <a:noFill/>
        </p:spPr>
        <p:txBody>
          <a:bodyPr wrap="square" rtlCol="0">
            <a:spAutoFit/>
          </a:bodyPr>
          <a:lstStyle/>
          <a:p>
            <a:pPr>
              <a:lnSpc>
                <a:spcPct val="120000"/>
              </a:lnSpc>
              <a:spcBef>
                <a:spcPct val="0"/>
              </a:spcBef>
            </a:pPr>
            <a:r>
              <a:rPr lang="en-US" smtClean="0">
                <a:solidFill>
                  <a:schemeClr val="tx1">
                    <a:lumMod val="75000"/>
                    <a:lumOff val="25000"/>
                  </a:schemeClr>
                </a:solidFill>
                <a:latin typeface="微软雅黑" panose="020B0503020204020204" charset="-122"/>
                <a:ea typeface="微软雅黑" panose="020B0503020204020204" charset="-122"/>
              </a:rPr>
              <a:t>F-360iSOD + Salient!360 </a:t>
            </a:r>
            <a:r>
              <a:rPr lang="zh-CN" altLang="en-US" smtClean="0">
                <a:solidFill>
                  <a:schemeClr val="tx1">
                    <a:lumMod val="75000"/>
                    <a:lumOff val="25000"/>
                  </a:schemeClr>
                </a:solidFill>
                <a:latin typeface="微软雅黑" panose="020B0503020204020204" charset="-122"/>
                <a:ea typeface="微软雅黑" panose="020B0503020204020204" charset="-122"/>
              </a:rPr>
              <a:t>等全景视频显著性标注数据集</a:t>
            </a:r>
            <a:endParaRPr lang="zh-CN" altLang="en-US" smtClean="0">
              <a:solidFill>
                <a:schemeClr val="tx1">
                  <a:lumMod val="75000"/>
                  <a:lumOff val="25000"/>
                </a:schemeClr>
              </a:solidFill>
              <a:latin typeface="微软雅黑" panose="020B0503020204020204" charset="-122"/>
              <a:ea typeface="微软雅黑" panose="020B0503020204020204" charset="-122"/>
            </a:endParaRPr>
          </a:p>
        </p:txBody>
      </p:sp>
      <p:sp>
        <p:nvSpPr>
          <p:cNvPr id="17" name="文本框 16"/>
          <p:cNvSpPr txBox="1"/>
          <p:nvPr/>
        </p:nvSpPr>
        <p:spPr>
          <a:xfrm>
            <a:off x="2423160" y="2170430"/>
            <a:ext cx="235585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a:solidFill>
                  <a:prstClr val="black"/>
                </a:solidFill>
                <a:latin typeface="微软雅黑" panose="020B0503020204020204" charset="-122"/>
                <a:ea typeface="微软雅黑" panose="020B0503020204020204" charset="-122"/>
              </a:rPr>
              <a:t>数据集的选</a:t>
            </a:r>
            <a:r>
              <a:rPr lang="zh-CN" altLang="en-US" sz="2400" b="1" noProof="0">
                <a:solidFill>
                  <a:prstClr val="black"/>
                </a:solidFill>
                <a:latin typeface="微软雅黑" panose="020B0503020204020204" charset="-122"/>
                <a:ea typeface="微软雅黑" panose="020B0503020204020204" charset="-122"/>
              </a:rPr>
              <a:t>用</a:t>
            </a:r>
            <a:endParaRPr lang="zh-CN" altLang="en-US" sz="2400" b="1" noProof="0">
              <a:solidFill>
                <a:prstClr val="black"/>
              </a:solidFill>
              <a:latin typeface="微软雅黑" panose="020B0503020204020204" charset="-122"/>
              <a:ea typeface="微软雅黑" panose="020B0503020204020204" charset="-122"/>
            </a:endParaRPr>
          </a:p>
        </p:txBody>
      </p:sp>
      <p:sp>
        <p:nvSpPr>
          <p:cNvPr id="28" name="文本框 27"/>
          <p:cNvSpPr txBox="1"/>
          <p:nvPr/>
        </p:nvSpPr>
        <p:spPr>
          <a:xfrm>
            <a:off x="2922270" y="3594100"/>
            <a:ext cx="214884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深度</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神经网络</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9" name="文本框 28"/>
          <p:cNvSpPr txBox="1"/>
          <p:nvPr/>
        </p:nvSpPr>
        <p:spPr>
          <a:xfrm>
            <a:off x="2518410" y="5217795"/>
            <a:ext cx="242824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前后景分割效果</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2119709" y="1883411"/>
            <a:ext cx="4239416" cy="4239416"/>
          </a:xfrm>
          <a:prstGeom prst="ellipse">
            <a:avLst/>
          </a:prstGeom>
          <a:solidFill>
            <a:srgbClr val="364F6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弧形 30"/>
          <p:cNvSpPr/>
          <p:nvPr/>
        </p:nvSpPr>
        <p:spPr>
          <a:xfrm rot="4500000">
            <a:off x="-2655559" y="1319036"/>
            <a:ext cx="5461000" cy="5368167"/>
          </a:xfrm>
          <a:prstGeom prst="arc">
            <a:avLst>
              <a:gd name="adj1" fmla="val 10805847"/>
              <a:gd name="adj2" fmla="val 1557259"/>
            </a:avLst>
          </a:prstGeom>
          <a:gradFill>
            <a:gsLst>
              <a:gs pos="100000">
                <a:srgbClr val="313C5B">
                  <a:alpha val="23000"/>
                </a:srgbClr>
              </a:gs>
              <a:gs pos="0">
                <a:srgbClr val="313C5B">
                  <a:alpha val="0"/>
                </a:srgbClr>
              </a:gs>
            </a:gsLst>
            <a:lin ang="0" scaled="1"/>
          </a:gradFill>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32" name="椭圆 31"/>
          <p:cNvSpPr/>
          <p:nvPr/>
        </p:nvSpPr>
        <p:spPr>
          <a:xfrm flipH="1">
            <a:off x="2097656" y="2283181"/>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3" name="椭圆 32"/>
          <p:cNvSpPr/>
          <p:nvPr/>
        </p:nvSpPr>
        <p:spPr>
          <a:xfrm flipH="1">
            <a:off x="2642702" y="3858862"/>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4" name="文本框 33"/>
          <p:cNvSpPr txBox="1"/>
          <p:nvPr/>
        </p:nvSpPr>
        <p:spPr>
          <a:xfrm>
            <a:off x="38100" y="2954020"/>
            <a:ext cx="2299970" cy="230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noProof="0">
                <a:ln>
                  <a:noFill/>
                </a:ln>
                <a:solidFill>
                  <a:prstClr val="white"/>
                </a:solidFill>
                <a:effectLst/>
                <a:uLnTx/>
                <a:uFillTx/>
                <a:latin typeface="Impact" panose="020B0806030902050204" pitchFamily="34" charset="0"/>
                <a:ea typeface="微软雅黑" panose="020B0503020204020204" charset="-122"/>
                <a:sym typeface="+mn-ea"/>
              </a:rPr>
              <a:t>深度学习</a:t>
            </a:r>
            <a:r>
              <a:rPr lang="en-US" altLang="zh-CN" sz="4800" noProof="0">
                <a:ln>
                  <a:noFill/>
                </a:ln>
                <a:solidFill>
                  <a:prstClr val="white"/>
                </a:solidFill>
                <a:effectLst/>
                <a:uLnTx/>
                <a:uFillTx/>
                <a:latin typeface="Impact" panose="020B0806030902050204" pitchFamily="34" charset="0"/>
                <a:ea typeface="微软雅黑" panose="020B0503020204020204" charset="-122"/>
                <a:sym typeface="+mn-ea"/>
              </a:rPr>
              <a:t>-</a:t>
            </a:r>
            <a:r>
              <a:rPr lang="zh-CN" altLang="en-US" sz="4800" noProof="0">
                <a:ln>
                  <a:noFill/>
                </a:ln>
                <a:solidFill>
                  <a:prstClr val="white"/>
                </a:solidFill>
                <a:effectLst/>
                <a:uLnTx/>
                <a:uFillTx/>
                <a:latin typeface="Impact" panose="020B0806030902050204" pitchFamily="34" charset="0"/>
                <a:ea typeface="微软雅黑" panose="020B0503020204020204" charset="-122"/>
                <a:sym typeface="+mn-ea"/>
              </a:rPr>
              <a:t>显著性分割</a:t>
            </a:r>
            <a:endParaRPr lang="zh-CN" altLang="en-US" sz="4800" noProof="0">
              <a:ln>
                <a:noFill/>
              </a:ln>
              <a:solidFill>
                <a:prstClr val="white"/>
              </a:solidFill>
              <a:effectLst/>
              <a:uLnTx/>
              <a:uFillTx/>
              <a:latin typeface="Impact" panose="020B0806030902050204" pitchFamily="34" charset="0"/>
              <a:ea typeface="微软雅黑" panose="020B0503020204020204" charset="-122"/>
              <a:sym typeface="+mn-ea"/>
            </a:endParaRPr>
          </a:p>
        </p:txBody>
      </p:sp>
      <p:sp>
        <p:nvSpPr>
          <p:cNvPr id="35" name="椭圆 34"/>
          <p:cNvSpPr/>
          <p:nvPr/>
        </p:nvSpPr>
        <p:spPr>
          <a:xfrm flipH="1">
            <a:off x="2097656" y="5441114"/>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6" name="文本框 35"/>
          <p:cNvSpPr txBox="1"/>
          <p:nvPr/>
        </p:nvSpPr>
        <p:spPr>
          <a:xfrm>
            <a:off x="2828925" y="2630805"/>
            <a:ext cx="1439545" cy="2603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Panoramic Player</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9" name="文本框 38"/>
          <p:cNvSpPr txBox="1"/>
          <p:nvPr/>
        </p:nvSpPr>
        <p:spPr>
          <a:xfrm>
            <a:off x="2642870" y="4079875"/>
            <a:ext cx="1988185" cy="26035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Multi-thread Interaction</a:t>
            </a:r>
            <a:endPar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41" name="直接连接符 40"/>
          <p:cNvCxnSpPr/>
          <p:nvPr/>
        </p:nvCxnSpPr>
        <p:spPr>
          <a:xfrm>
            <a:off x="4850765" y="4210050"/>
            <a:ext cx="695261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850765" y="2726690"/>
            <a:ext cx="698182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832350" y="5884545"/>
            <a:ext cx="724916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86765" y="346710"/>
            <a:ext cx="3843655"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技术路线</a:t>
            </a:r>
            <a:endParaRPr lang="zh-CN" altLang="en-US" sz="2800" smtClean="0">
              <a:latin typeface="微软雅黑" panose="020B0503020204020204" charset="-122"/>
              <a:ea typeface="微软雅黑" panose="020B0503020204020204" charset="-122"/>
            </a:endParaRPr>
          </a:p>
        </p:txBody>
      </p:sp>
      <p:sp>
        <p:nvSpPr>
          <p:cNvPr id="2" name="文本框 1"/>
          <p:cNvSpPr txBox="1"/>
          <p:nvPr/>
        </p:nvSpPr>
        <p:spPr>
          <a:xfrm>
            <a:off x="2237105" y="5833745"/>
            <a:ext cx="2148840" cy="26035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Automatic Scene Generator</a:t>
            </a:r>
            <a:endPar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14" name="文本框 13"/>
          <p:cNvSpPr txBox="1"/>
          <p:nvPr/>
        </p:nvSpPr>
        <p:spPr>
          <a:xfrm>
            <a:off x="4738370" y="5329555"/>
            <a:ext cx="6962775" cy="423545"/>
          </a:xfrm>
          <a:prstGeom prst="rect">
            <a:avLst/>
          </a:prstGeom>
          <a:noFill/>
        </p:spPr>
        <p:txBody>
          <a:bodyPr wrap="square" rtlCol="0">
            <a:spAutoFit/>
          </a:bodyPr>
          <a:lstStyle/>
          <a:p>
            <a:pPr>
              <a:lnSpc>
                <a:spcPct val="120000"/>
              </a:lnSpc>
              <a:defRPr/>
            </a:pPr>
            <a:r>
              <a:rPr lang="zh-CN" altLang="en-US">
                <a:solidFill>
                  <a:schemeClr val="tx1">
                    <a:lumMod val="75000"/>
                    <a:lumOff val="25000"/>
                  </a:schemeClr>
                </a:solidFill>
                <a:latin typeface="微软雅黑" panose="020B0503020204020204" charset="-122"/>
                <a:ea typeface="微软雅黑" panose="020B0503020204020204" charset="-122"/>
              </a:rPr>
              <a:t>将前、后景对应的每一帧统一尺寸并融合成一帧，重新编码为视频</a:t>
            </a:r>
            <a:endParaRPr lang="zh-CN" altLang="en-US">
              <a:solidFill>
                <a:schemeClr val="tx1">
                  <a:lumMod val="75000"/>
                  <a:lumOff val="25000"/>
                </a:schemeClr>
              </a:solidFill>
              <a:latin typeface="微软雅黑" panose="020B0503020204020204" charset="-122"/>
              <a:ea typeface="微软雅黑" panose="020B0503020204020204" charset="-122"/>
            </a:endParaRPr>
          </a:p>
        </p:txBody>
      </p:sp>
      <p:sp>
        <p:nvSpPr>
          <p:cNvPr id="15" name="文本框 14"/>
          <p:cNvSpPr txBox="1"/>
          <p:nvPr/>
        </p:nvSpPr>
        <p:spPr>
          <a:xfrm>
            <a:off x="5205730" y="3672205"/>
            <a:ext cx="6525895" cy="423545"/>
          </a:xfrm>
          <a:prstGeom prst="rect">
            <a:avLst/>
          </a:prstGeom>
          <a:noFill/>
        </p:spPr>
        <p:txBody>
          <a:bodyPr wrap="square" rtlCol="0">
            <a:spAutoFit/>
          </a:bodyPr>
          <a:lstStyle/>
          <a:p>
            <a:pPr>
              <a:lnSpc>
                <a:spcPct val="120000"/>
              </a:lnSpc>
              <a:spcBef>
                <a:spcPct val="0"/>
              </a:spcBef>
            </a:pPr>
            <a:r>
              <a:rPr lang="zh-CN" altLang="en-US" smtClean="0">
                <a:solidFill>
                  <a:schemeClr val="tx1">
                    <a:lumMod val="75000"/>
                    <a:lumOff val="25000"/>
                  </a:schemeClr>
                </a:solidFill>
                <a:latin typeface="微软雅黑" panose="020B0503020204020204" charset="-122"/>
                <a:ea typeface="微软雅黑" panose="020B0503020204020204" charset="-122"/>
              </a:rPr>
              <a:t>前景分辨率保留，后景分辨率下采样</a:t>
            </a:r>
            <a:r>
              <a:rPr lang="zh-CN" altLang="en-US" smtClean="0">
                <a:solidFill>
                  <a:schemeClr val="tx1">
                    <a:lumMod val="75000"/>
                    <a:lumOff val="25000"/>
                  </a:schemeClr>
                </a:solidFill>
                <a:latin typeface="微软雅黑" panose="020B0503020204020204" charset="-122"/>
                <a:ea typeface="微软雅黑" panose="020B0503020204020204" charset="-122"/>
              </a:rPr>
              <a:t>（调整至不同分辨率对比</a:t>
            </a:r>
            <a:r>
              <a:rPr lang="zh-CN" altLang="en-US" smtClean="0">
                <a:solidFill>
                  <a:schemeClr val="tx1">
                    <a:lumMod val="75000"/>
                    <a:lumOff val="25000"/>
                  </a:schemeClr>
                </a:solidFill>
                <a:latin typeface="微软雅黑" panose="020B0503020204020204" charset="-122"/>
                <a:ea typeface="微软雅黑" panose="020B0503020204020204" charset="-122"/>
              </a:rPr>
              <a:t>）</a:t>
            </a:r>
            <a:endParaRPr lang="zh-CN" altLang="en-US" smtClean="0">
              <a:solidFill>
                <a:schemeClr val="tx1">
                  <a:lumMod val="75000"/>
                  <a:lumOff val="25000"/>
                </a:schemeClr>
              </a:solidFill>
              <a:latin typeface="微软雅黑" panose="020B0503020204020204" charset="-122"/>
              <a:ea typeface="微软雅黑" panose="020B0503020204020204" charset="-122"/>
            </a:endParaRPr>
          </a:p>
        </p:txBody>
      </p:sp>
      <p:sp>
        <p:nvSpPr>
          <p:cNvPr id="16" name="文本框 15"/>
          <p:cNvSpPr txBox="1"/>
          <p:nvPr/>
        </p:nvSpPr>
        <p:spPr>
          <a:xfrm>
            <a:off x="4981575" y="2170430"/>
            <a:ext cx="6612890" cy="423545"/>
          </a:xfrm>
          <a:prstGeom prst="rect">
            <a:avLst/>
          </a:prstGeom>
          <a:noFill/>
        </p:spPr>
        <p:txBody>
          <a:bodyPr wrap="square" rtlCol="0">
            <a:spAutoFit/>
          </a:bodyPr>
          <a:lstStyle/>
          <a:p>
            <a:pPr>
              <a:lnSpc>
                <a:spcPct val="120000"/>
              </a:lnSpc>
              <a:spcBef>
                <a:spcPct val="0"/>
              </a:spcBef>
            </a:pPr>
            <a:r>
              <a:rPr lang="zh-CN" altLang="en-US" smtClean="0">
                <a:solidFill>
                  <a:schemeClr val="tx1">
                    <a:lumMod val="75000"/>
                    <a:lumOff val="25000"/>
                  </a:schemeClr>
                </a:solidFill>
                <a:latin typeface="微软雅黑" panose="020B0503020204020204" charset="-122"/>
                <a:ea typeface="微软雅黑" panose="020B0503020204020204" charset="-122"/>
              </a:rPr>
              <a:t>将视频按时间间隔（</a:t>
            </a:r>
            <a:r>
              <a:rPr lang="en-US" altLang="zh-CN" smtClean="0">
                <a:solidFill>
                  <a:schemeClr val="tx1">
                    <a:lumMod val="75000"/>
                    <a:lumOff val="25000"/>
                  </a:schemeClr>
                </a:solidFill>
                <a:latin typeface="微软雅黑" panose="020B0503020204020204" charset="-122"/>
                <a:ea typeface="微软雅黑" panose="020B0503020204020204" charset="-122"/>
              </a:rPr>
              <a:t>1s</a:t>
            </a:r>
            <a:r>
              <a:rPr lang="zh-CN" altLang="en-US" smtClean="0">
                <a:solidFill>
                  <a:schemeClr val="tx1">
                    <a:lumMod val="75000"/>
                    <a:lumOff val="25000"/>
                  </a:schemeClr>
                </a:solidFill>
                <a:latin typeface="微软雅黑" panose="020B0503020204020204" charset="-122"/>
                <a:ea typeface="微软雅黑" panose="020B0503020204020204" charset="-122"/>
              </a:rPr>
              <a:t>）分割为批次</a:t>
            </a:r>
            <a:r>
              <a:rPr lang="zh-CN" altLang="en-US" smtClean="0">
                <a:solidFill>
                  <a:schemeClr val="tx1">
                    <a:lumMod val="75000"/>
                    <a:lumOff val="25000"/>
                  </a:schemeClr>
                </a:solidFill>
                <a:latin typeface="微软雅黑" panose="020B0503020204020204" charset="-122"/>
                <a:ea typeface="微软雅黑" panose="020B0503020204020204" charset="-122"/>
              </a:rPr>
              <a:t>，对</a:t>
            </a:r>
            <a:r>
              <a:rPr lang="zh-CN" altLang="en-US" smtClean="0">
                <a:solidFill>
                  <a:schemeClr val="tx1">
                    <a:lumMod val="75000"/>
                    <a:lumOff val="25000"/>
                  </a:schemeClr>
                </a:solidFill>
                <a:latin typeface="微软雅黑" panose="020B0503020204020204" charset="-122"/>
                <a:ea typeface="微软雅黑" panose="020B0503020204020204" charset="-122"/>
              </a:rPr>
              <a:t>每一帧使用显著性分割</a:t>
            </a:r>
            <a:endParaRPr lang="zh-CN" altLang="en-US" smtClean="0">
              <a:solidFill>
                <a:schemeClr val="tx1">
                  <a:lumMod val="75000"/>
                  <a:lumOff val="25000"/>
                </a:schemeClr>
              </a:solidFill>
              <a:latin typeface="微软雅黑" panose="020B0503020204020204" charset="-122"/>
              <a:ea typeface="微软雅黑" panose="020B0503020204020204" charset="-122"/>
            </a:endParaRPr>
          </a:p>
        </p:txBody>
      </p:sp>
      <p:sp>
        <p:nvSpPr>
          <p:cNvPr id="17" name="文本框 16"/>
          <p:cNvSpPr txBox="1"/>
          <p:nvPr/>
        </p:nvSpPr>
        <p:spPr>
          <a:xfrm>
            <a:off x="2413635" y="2170430"/>
            <a:ext cx="268541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a:solidFill>
                  <a:prstClr val="black"/>
                </a:solidFill>
                <a:latin typeface="微软雅黑" panose="020B0503020204020204" charset="-122"/>
                <a:ea typeface="微软雅黑" panose="020B0503020204020204" charset="-122"/>
              </a:rPr>
              <a:t>视频拆解</a:t>
            </a:r>
            <a:endParaRPr lang="zh-CN" altLang="en-US" sz="2400" b="1" noProof="0">
              <a:solidFill>
                <a:prstClr val="black"/>
              </a:solidFill>
              <a:latin typeface="微软雅黑" panose="020B0503020204020204" charset="-122"/>
              <a:ea typeface="微软雅黑" panose="020B0503020204020204" charset="-122"/>
            </a:endParaRPr>
          </a:p>
        </p:txBody>
      </p:sp>
      <p:sp>
        <p:nvSpPr>
          <p:cNvPr id="28" name="文本框 27"/>
          <p:cNvSpPr txBox="1"/>
          <p:nvPr/>
        </p:nvSpPr>
        <p:spPr>
          <a:xfrm>
            <a:off x="2922270" y="3594100"/>
            <a:ext cx="185674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前后景调整</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9" name="文本框 28"/>
          <p:cNvSpPr txBox="1"/>
          <p:nvPr/>
        </p:nvSpPr>
        <p:spPr>
          <a:xfrm>
            <a:off x="2543312" y="5329826"/>
            <a:ext cx="153670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视频拼接</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2119709" y="1883411"/>
            <a:ext cx="4239416" cy="4239416"/>
          </a:xfrm>
          <a:prstGeom prst="ellipse">
            <a:avLst/>
          </a:prstGeom>
          <a:solidFill>
            <a:srgbClr val="364F6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1" name="弧形 30"/>
          <p:cNvSpPr/>
          <p:nvPr/>
        </p:nvSpPr>
        <p:spPr>
          <a:xfrm rot="4500000">
            <a:off x="-2655559" y="1319036"/>
            <a:ext cx="5461000" cy="5368167"/>
          </a:xfrm>
          <a:prstGeom prst="arc">
            <a:avLst>
              <a:gd name="adj1" fmla="val 10805847"/>
              <a:gd name="adj2" fmla="val 1557259"/>
            </a:avLst>
          </a:prstGeom>
          <a:gradFill>
            <a:gsLst>
              <a:gs pos="100000">
                <a:srgbClr val="313C5B">
                  <a:alpha val="23000"/>
                </a:srgbClr>
              </a:gs>
              <a:gs pos="0">
                <a:srgbClr val="313C5B">
                  <a:alpha val="0"/>
                </a:srgbClr>
              </a:gs>
            </a:gsLst>
            <a:lin ang="0" scaled="1"/>
          </a:gradFill>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Light" panose="020B0502040204020203" pitchFamily="34" charset="-122"/>
              <a:cs typeface="+mn-cs"/>
            </a:endParaRPr>
          </a:p>
        </p:txBody>
      </p:sp>
      <p:sp>
        <p:nvSpPr>
          <p:cNvPr id="32" name="椭圆 31"/>
          <p:cNvSpPr/>
          <p:nvPr/>
        </p:nvSpPr>
        <p:spPr>
          <a:xfrm flipH="1">
            <a:off x="2097656" y="2283181"/>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3" name="椭圆 32"/>
          <p:cNvSpPr/>
          <p:nvPr/>
        </p:nvSpPr>
        <p:spPr>
          <a:xfrm flipH="1">
            <a:off x="2642702" y="3858862"/>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4" name="文本框 33"/>
          <p:cNvSpPr txBox="1"/>
          <p:nvPr/>
        </p:nvSpPr>
        <p:spPr>
          <a:xfrm>
            <a:off x="38100" y="2954020"/>
            <a:ext cx="2299970" cy="23069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noProof="0">
                <a:ln>
                  <a:noFill/>
                </a:ln>
                <a:solidFill>
                  <a:prstClr val="white"/>
                </a:solidFill>
                <a:effectLst/>
                <a:uLnTx/>
                <a:uFillTx/>
                <a:latin typeface="Impact" panose="020B0806030902050204" pitchFamily="34" charset="0"/>
                <a:ea typeface="微软雅黑" panose="020B0503020204020204" charset="-122"/>
                <a:sym typeface="+mn-ea"/>
              </a:rPr>
              <a:t>全景视频</a:t>
            </a:r>
            <a:r>
              <a:rPr lang="en-US" altLang="zh-CN" sz="4800" noProof="0">
                <a:ln>
                  <a:noFill/>
                </a:ln>
                <a:solidFill>
                  <a:prstClr val="white"/>
                </a:solidFill>
                <a:effectLst/>
                <a:uLnTx/>
                <a:uFillTx/>
                <a:latin typeface="Impact" panose="020B0806030902050204" pitchFamily="34" charset="0"/>
                <a:ea typeface="微软雅黑" panose="020B0503020204020204" charset="-122"/>
                <a:sym typeface="+mn-ea"/>
              </a:rPr>
              <a:t>-</a:t>
            </a:r>
            <a:r>
              <a:rPr lang="zh-CN" altLang="en-US" sz="4800" noProof="0">
                <a:ln>
                  <a:noFill/>
                </a:ln>
                <a:solidFill>
                  <a:prstClr val="white"/>
                </a:solidFill>
                <a:effectLst/>
                <a:uLnTx/>
                <a:uFillTx/>
                <a:latin typeface="Impact" panose="020B0806030902050204" pitchFamily="34" charset="0"/>
                <a:ea typeface="微软雅黑" panose="020B0503020204020204" charset="-122"/>
                <a:sym typeface="+mn-ea"/>
              </a:rPr>
              <a:t>编</a:t>
            </a:r>
            <a:r>
              <a:rPr lang="en-US" altLang="zh-CN" sz="4800" noProof="0">
                <a:ln>
                  <a:noFill/>
                </a:ln>
                <a:solidFill>
                  <a:prstClr val="white"/>
                </a:solidFill>
                <a:effectLst/>
                <a:uLnTx/>
                <a:uFillTx/>
                <a:latin typeface="Impact" panose="020B0806030902050204" pitchFamily="34" charset="0"/>
                <a:ea typeface="微软雅黑" panose="020B0503020204020204" charset="-122"/>
                <a:sym typeface="+mn-ea"/>
              </a:rPr>
              <a:t>/</a:t>
            </a:r>
            <a:r>
              <a:rPr lang="zh-CN" altLang="en-US" sz="4800" noProof="0">
                <a:ln>
                  <a:noFill/>
                </a:ln>
                <a:solidFill>
                  <a:prstClr val="white"/>
                </a:solidFill>
                <a:effectLst/>
                <a:uLnTx/>
                <a:uFillTx/>
                <a:latin typeface="Impact" panose="020B0806030902050204" pitchFamily="34" charset="0"/>
                <a:ea typeface="微软雅黑" panose="020B0503020204020204" charset="-122"/>
                <a:sym typeface="+mn-ea"/>
              </a:rPr>
              <a:t>解码</a:t>
            </a:r>
            <a:endParaRPr lang="zh-CN" altLang="en-US" sz="4800" noProof="0">
              <a:ln>
                <a:noFill/>
              </a:ln>
              <a:solidFill>
                <a:prstClr val="white"/>
              </a:solidFill>
              <a:effectLst/>
              <a:uLnTx/>
              <a:uFillTx/>
              <a:latin typeface="Impact" panose="020B0806030902050204" pitchFamily="34" charset="0"/>
              <a:ea typeface="微软雅黑" panose="020B0503020204020204" charset="-122"/>
              <a:sym typeface="+mn-ea"/>
            </a:endParaRPr>
          </a:p>
        </p:txBody>
      </p:sp>
      <p:sp>
        <p:nvSpPr>
          <p:cNvPr id="35" name="椭圆 34"/>
          <p:cNvSpPr/>
          <p:nvPr/>
        </p:nvSpPr>
        <p:spPr>
          <a:xfrm flipH="1">
            <a:off x="2097656" y="5441114"/>
            <a:ext cx="240639" cy="236548"/>
          </a:xfrm>
          <a:prstGeom prst="ellipse">
            <a:avLst/>
          </a:prstGeom>
          <a:solidFill>
            <a:srgbClr val="D74B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A5A5A5"/>
              </a:solidFill>
              <a:effectLst/>
              <a:uLnTx/>
              <a:uFillTx/>
              <a:latin typeface="宋体" panose="02010600030101010101" pitchFamily="2" charset="-122"/>
              <a:ea typeface="宋体" panose="02010600030101010101" pitchFamily="2" charset="-122"/>
              <a:cs typeface="+mn-cs"/>
            </a:endParaRPr>
          </a:p>
        </p:txBody>
      </p:sp>
      <p:sp>
        <p:nvSpPr>
          <p:cNvPr id="36" name="文本框 35"/>
          <p:cNvSpPr txBox="1"/>
          <p:nvPr/>
        </p:nvSpPr>
        <p:spPr>
          <a:xfrm>
            <a:off x="2828925" y="2630805"/>
            <a:ext cx="1439545" cy="260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Video Separation</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9" name="文本框 38"/>
          <p:cNvSpPr txBox="1"/>
          <p:nvPr/>
        </p:nvSpPr>
        <p:spPr>
          <a:xfrm>
            <a:off x="2642870" y="4079875"/>
            <a:ext cx="1988185" cy="2603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Quality Adjustment</a:t>
            </a:r>
            <a:endPar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cxnSp>
        <p:nvCxnSpPr>
          <p:cNvPr id="41" name="直接连接符 40"/>
          <p:cNvCxnSpPr/>
          <p:nvPr/>
        </p:nvCxnSpPr>
        <p:spPr>
          <a:xfrm>
            <a:off x="4820285" y="4204970"/>
            <a:ext cx="729678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850765" y="2726690"/>
            <a:ext cx="698182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358640" y="5884545"/>
            <a:ext cx="772287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86765" y="346710"/>
            <a:ext cx="2771140"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技术路线</a:t>
            </a:r>
            <a:endParaRPr lang="zh-CN" altLang="en-US" sz="2800" smtClean="0">
              <a:latin typeface="微软雅黑" panose="020B0503020204020204" charset="-122"/>
              <a:ea typeface="微软雅黑" panose="020B0503020204020204" charset="-122"/>
            </a:endParaRPr>
          </a:p>
        </p:txBody>
      </p:sp>
      <p:sp>
        <p:nvSpPr>
          <p:cNvPr id="2" name="文本框 1"/>
          <p:cNvSpPr txBox="1"/>
          <p:nvPr/>
        </p:nvSpPr>
        <p:spPr>
          <a:xfrm>
            <a:off x="2237105" y="5833745"/>
            <a:ext cx="2148840" cy="26035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Front/Backgroud Integration</a:t>
            </a:r>
            <a:endParaRPr kumimoji="0" lang="en-US" sz="11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854071" y="-2980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8" name="文本框 37"/>
          <p:cNvSpPr txBox="1"/>
          <p:nvPr/>
        </p:nvSpPr>
        <p:spPr>
          <a:xfrm>
            <a:off x="874395" y="417195"/>
            <a:ext cx="2003425" cy="521970"/>
          </a:xfrm>
          <a:prstGeom prst="rect">
            <a:avLst/>
          </a:prstGeom>
          <a:noFill/>
        </p:spPr>
        <p:txBody>
          <a:bodyPr wrap="square" rtlCol="0">
            <a:spAutoFit/>
          </a:bodyPr>
          <a:lstStyle/>
          <a:p>
            <a:r>
              <a:rPr lang="zh-CN" altLang="en-US" sz="2800">
                <a:sym typeface="+mn-ea"/>
              </a:rPr>
              <a:t>试验方案</a:t>
            </a:r>
            <a:endParaRPr lang="zh-CN" altLang="en-US" sz="2800" smtClean="0">
              <a:solidFill>
                <a:schemeClr val="tx1"/>
              </a:solidFill>
              <a:latin typeface="微软雅黑" panose="020B0503020204020204" charset="-122"/>
              <a:ea typeface="微软雅黑" panose="020B0503020204020204" charset="-122"/>
              <a:sym typeface="+mn-ea"/>
            </a:endParaRPr>
          </a:p>
        </p:txBody>
      </p:sp>
      <p:sp>
        <p:nvSpPr>
          <p:cNvPr id="20" name="矩形 19"/>
          <p:cNvSpPr/>
          <p:nvPr/>
        </p:nvSpPr>
        <p:spPr>
          <a:xfrm>
            <a:off x="874395" y="1357630"/>
            <a:ext cx="1046099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l" defTabSz="914400" rtl="0" eaLnBrk="1" fontAlgn="auto" latinLnBrk="0" hangingPunct="1">
              <a:lnSpc>
                <a:spcPct val="120000"/>
              </a:lnSpc>
              <a:spcBef>
                <a:spcPts val="0"/>
              </a:spcBef>
              <a:buClrTx/>
              <a:buSzTx/>
              <a:buFontTx/>
              <a:buNone/>
            </a:pPr>
            <a:endParaRPr kumimoji="0" lang="zh-CN" altLang="en-US" sz="1800" b="0" i="0" u="none" strike="noStrike" kern="1200" cap="none" spc="0" normalizeH="0" baseline="0">
              <a:solidFill>
                <a:schemeClr val="tx1"/>
              </a:solidFill>
              <a:cs typeface="+mn-cs"/>
            </a:endParaRPr>
          </a:p>
        </p:txBody>
      </p:sp>
      <p:cxnSp>
        <p:nvCxnSpPr>
          <p:cNvPr id="25" name="直接连接符 24"/>
          <p:cNvCxnSpPr/>
          <p:nvPr/>
        </p:nvCxnSpPr>
        <p:spPr>
          <a:xfrm>
            <a:off x="1159510" y="2451100"/>
            <a:ext cx="989076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
        <p:nvSpPr>
          <p:cNvPr id="2" name="文本框 1"/>
          <p:cNvSpPr txBox="1"/>
          <p:nvPr/>
        </p:nvSpPr>
        <p:spPr>
          <a:xfrm>
            <a:off x="1236980" y="1779270"/>
            <a:ext cx="4526280" cy="368300"/>
          </a:xfrm>
          <a:prstGeom prst="rect">
            <a:avLst/>
          </a:prstGeom>
          <a:noFill/>
        </p:spPr>
        <p:txBody>
          <a:bodyPr wrap="none" rtlCol="0" anchor="t">
            <a:spAutoFit/>
          </a:bodyPr>
          <a:p>
            <a:r>
              <a:rPr lang="zh-CN" altLang="en-US">
                <a:sym typeface="+mn-ea"/>
              </a:rPr>
              <a:t>课题最终目的为对比优化前后</a:t>
            </a:r>
            <a:r>
              <a:rPr lang="zh-CN" altLang="en-US">
                <a:sym typeface="+mn-ea"/>
              </a:rPr>
              <a:t>资源节约程度</a:t>
            </a:r>
            <a:endParaRPr lang="zh-CN" altLang="en-US"/>
          </a:p>
        </p:txBody>
      </p:sp>
      <p:sp>
        <p:nvSpPr>
          <p:cNvPr id="3" name="文本框 2"/>
          <p:cNvSpPr txBox="1"/>
          <p:nvPr/>
        </p:nvSpPr>
        <p:spPr>
          <a:xfrm>
            <a:off x="1409700" y="2735580"/>
            <a:ext cx="9049385" cy="2748280"/>
          </a:xfrm>
          <a:prstGeom prst="rect">
            <a:avLst/>
          </a:prstGeom>
          <a:noFill/>
        </p:spPr>
        <p:txBody>
          <a:bodyPr wrap="square" rtlCol="0" anchor="t">
            <a:spAutoFit/>
          </a:bodyPr>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1.对各种VR视频进行语义分割和块化处理进行测试分析。</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2.采用不同编码试验找到最优化质量调整方案。</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3.使用Video Multimethod Assessment Fusion (VMAF)对最终用户体验效果进行评估。</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en-US" altLang="zh-CN">
                <a:sym typeface="+mn-ea"/>
              </a:rPr>
              <a:t>4.</a:t>
            </a:r>
            <a:r>
              <a:rPr lang="zh-CN" altLang="en-US">
                <a:sym typeface="+mn-ea"/>
              </a:rPr>
              <a:t>和未经处理的VR视频进行比较，测试网络优化效率（网络资源占用率比较）。</a:t>
            </a:r>
            <a:endParaRPr lang="zh-CN" altLang="en-US">
              <a:sym typeface="+mn-ea"/>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854071" y="-2980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8" name="文本框 37"/>
          <p:cNvSpPr txBox="1"/>
          <p:nvPr/>
        </p:nvSpPr>
        <p:spPr>
          <a:xfrm>
            <a:off x="874395" y="417195"/>
            <a:ext cx="2003425" cy="521970"/>
          </a:xfrm>
          <a:prstGeom prst="rect">
            <a:avLst/>
          </a:prstGeom>
          <a:noFill/>
        </p:spPr>
        <p:txBody>
          <a:bodyPr wrap="square" rtlCol="0">
            <a:spAutoFit/>
          </a:bodyPr>
          <a:lstStyle/>
          <a:p>
            <a:r>
              <a:rPr lang="zh-CN" altLang="en-US" sz="2800" smtClean="0">
                <a:solidFill>
                  <a:schemeClr val="tx1"/>
                </a:solidFill>
                <a:latin typeface="微软雅黑" panose="020B0503020204020204" charset="-122"/>
                <a:ea typeface="微软雅黑" panose="020B0503020204020204" charset="-122"/>
                <a:sym typeface="+mn-ea"/>
              </a:rPr>
              <a:t>可行性分析</a:t>
            </a:r>
            <a:endParaRPr lang="zh-CN" altLang="en-US" sz="2800" smtClean="0">
              <a:solidFill>
                <a:schemeClr val="tx1"/>
              </a:solidFill>
              <a:latin typeface="微软雅黑" panose="020B0503020204020204" charset="-122"/>
              <a:ea typeface="微软雅黑" panose="020B0503020204020204" charset="-122"/>
              <a:sym typeface="+mn-ea"/>
            </a:endParaRPr>
          </a:p>
        </p:txBody>
      </p:sp>
      <p:sp>
        <p:nvSpPr>
          <p:cNvPr id="20" name="矩形 19"/>
          <p:cNvSpPr/>
          <p:nvPr/>
        </p:nvSpPr>
        <p:spPr>
          <a:xfrm>
            <a:off x="874395" y="1357630"/>
            <a:ext cx="1046099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algn="l" defTabSz="914400" rtl="0" eaLnBrk="1" fontAlgn="auto" latinLnBrk="0" hangingPunct="1">
              <a:lnSpc>
                <a:spcPct val="120000"/>
              </a:lnSpc>
              <a:spcBef>
                <a:spcPts val="0"/>
              </a:spcBef>
              <a:buClrTx/>
              <a:buSzTx/>
              <a:buFontTx/>
              <a:buNone/>
            </a:pPr>
            <a:endParaRPr kumimoji="0" lang="zh-CN" altLang="en-US" sz="1800" b="0" i="0" u="none" strike="noStrike" kern="1200" cap="none" spc="0" normalizeH="0" baseline="0">
              <a:solidFill>
                <a:schemeClr val="tx1"/>
              </a:solidFill>
              <a:cs typeface="+mn-cs"/>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
        <p:nvSpPr>
          <p:cNvPr id="3" name="文本框 2"/>
          <p:cNvSpPr txBox="1"/>
          <p:nvPr/>
        </p:nvSpPr>
        <p:spPr>
          <a:xfrm>
            <a:off x="1400175" y="1815465"/>
            <a:ext cx="9049385" cy="3744595"/>
          </a:xfrm>
          <a:prstGeom prst="rect">
            <a:avLst/>
          </a:prstGeom>
          <a:noFill/>
        </p:spPr>
        <p:txBody>
          <a:bodyPr wrap="square" rtlCol="0" anchor="t">
            <a:spAutoFit/>
          </a:bodyPr>
          <a:p>
            <a:pPr marL="0" marR="0" lvl="0" algn="l" defTabSz="914400" rtl="0" eaLnBrk="1" fontAlgn="auto" latinLnBrk="0" hangingPunct="1">
              <a:lnSpc>
                <a:spcPct val="120000"/>
              </a:lnSpc>
              <a:spcBef>
                <a:spcPts val="0"/>
              </a:spcBef>
              <a:buClrTx/>
              <a:buSzTx/>
              <a:buFontTx/>
              <a:buNone/>
            </a:pPr>
            <a:r>
              <a:rPr lang="zh-CN" altLang="en-US">
                <a:sym typeface="+mn-ea"/>
              </a:rPr>
              <a:t>1.显著性分割：</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     目前显著性图像分割方法的研究正在快速发展，从数据集到网络模型，到最后的评估方式都有较为丰富的参考，并且在</a:t>
            </a:r>
            <a:r>
              <a:rPr lang="en-US" altLang="zh-CN">
                <a:sym typeface="+mn-ea"/>
              </a:rPr>
              <a:t>VR</a:t>
            </a:r>
            <a:r>
              <a:rPr lang="zh-CN" altLang="en-US">
                <a:sym typeface="+mn-ea"/>
              </a:rPr>
              <a:t>视频的处理中，有高速、准确的模型的提出，因此该部分可行性较为充分。</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kumimoji="0" lang="zh-CN" altLang="en-US" b="0" i="0" u="none" strike="noStrike" kern="1200" cap="none" spc="0" normalizeH="0" baseline="0">
              <a:solidFill>
                <a:schemeClr val="tx1"/>
              </a:solidFill>
              <a:cs typeface="+mn-cs"/>
            </a:endParaRPr>
          </a:p>
          <a:p>
            <a:pPr marL="0" marR="0" lvl="0" algn="l" defTabSz="914400" rtl="0" eaLnBrk="1" fontAlgn="auto" latinLnBrk="0" hangingPunct="1">
              <a:lnSpc>
                <a:spcPct val="120000"/>
              </a:lnSpc>
              <a:spcBef>
                <a:spcPts val="0"/>
              </a:spcBef>
              <a:buClrTx/>
              <a:buSzTx/>
              <a:buFontTx/>
              <a:buNone/>
            </a:pPr>
            <a:r>
              <a:rPr lang="zh-CN" altLang="en-US">
                <a:sym typeface="+mn-ea"/>
              </a:rPr>
              <a:t>2.</a:t>
            </a:r>
            <a:r>
              <a:rPr lang="en-US" altLang="zh-CN">
                <a:sym typeface="+mn-ea"/>
              </a:rPr>
              <a:t>VR</a:t>
            </a:r>
            <a:r>
              <a:rPr lang="zh-CN" altLang="en-US">
                <a:sym typeface="+mn-ea"/>
              </a:rPr>
              <a:t>视频编解码：</a:t>
            </a:r>
            <a:endParaRPr lang="zh-CN" altLang="en-US">
              <a:sym typeface="+mn-ea"/>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a:p>
            <a:pPr marL="0" marR="0" lvl="0" algn="l" defTabSz="914400" rtl="0" eaLnBrk="1" fontAlgn="auto" latinLnBrk="0" hangingPunct="1">
              <a:lnSpc>
                <a:spcPct val="120000"/>
              </a:lnSpc>
              <a:spcBef>
                <a:spcPts val="0"/>
              </a:spcBef>
              <a:buClrTx/>
              <a:buSzTx/>
              <a:buFontTx/>
              <a:buNone/>
            </a:pPr>
            <a:r>
              <a:rPr lang="zh-CN" altLang="en-US">
                <a:sym typeface="+mn-ea"/>
              </a:rPr>
              <a:t>     前后景的分别编码并最终融合方向的研究较新，虽然有不同标准已经提出，但是具体实现较少，且和本课题的方法不尽相同，因此该部分较为有挑战性。</a:t>
            </a:r>
            <a:endParaRPr kumimoji="0" lang="zh-CN" altLang="en-US" b="0" i="0" u="none" strike="noStrike" kern="1200" cap="none" spc="0" normalizeH="0" baseline="0">
              <a:solidFill>
                <a:schemeClr val="tx1"/>
              </a:solidFill>
              <a:cs typeface="+mn-cs"/>
            </a:endParaRPr>
          </a:p>
          <a:p>
            <a:pPr marL="0" marR="0" lvl="0" algn="l" defTabSz="914400" rtl="0" eaLnBrk="1" fontAlgn="auto" latinLnBrk="0" hangingPunct="1">
              <a:lnSpc>
                <a:spcPct val="120000"/>
              </a:lnSpc>
              <a:spcBef>
                <a:spcPts val="0"/>
              </a:spcBef>
              <a:buClrTx/>
              <a:buSzTx/>
              <a:buFontTx/>
              <a:buNone/>
            </a:pPr>
            <a:endParaRPr lang="zh-CN" altLang="en-US">
              <a:sym typeface="+mn-ea"/>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4" name="矩形 13"/>
          <p:cNvSpPr/>
          <p:nvPr/>
        </p:nvSpPr>
        <p:spPr>
          <a:xfrm>
            <a:off x="0" y="1044080"/>
            <a:ext cx="12192000" cy="4792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研究计划进度（ 注明已完成部分 ）、预期进展和预期成果</a:t>
            </a:r>
            <a:endParaRPr lang="zh-CN" altLang="en-US"/>
          </a:p>
        </p:txBody>
      </p:sp>
      <p:grpSp>
        <p:nvGrpSpPr>
          <p:cNvPr id="6" name="组合 5"/>
          <p:cNvGrpSpPr/>
          <p:nvPr/>
        </p:nvGrpSpPr>
        <p:grpSpPr>
          <a:xfrm>
            <a:off x="5588000" y="1247775"/>
            <a:ext cx="4968240" cy="459740"/>
            <a:chOff x="8800" y="1891"/>
            <a:chExt cx="7824" cy="724"/>
          </a:xfrm>
        </p:grpSpPr>
        <p:sp>
          <p:nvSpPr>
            <p:cNvPr id="15" name="文本框 14"/>
            <p:cNvSpPr txBox="1"/>
            <p:nvPr/>
          </p:nvSpPr>
          <p:spPr>
            <a:xfrm>
              <a:off x="8800" y="1891"/>
              <a:ext cx="1016" cy="725"/>
            </a:xfrm>
            <a:prstGeom prst="rect">
              <a:avLst/>
            </a:prstGeom>
            <a:noFill/>
          </p:spPr>
          <p:txBody>
            <a:bodyPr wrap="square" rtlCol="0">
              <a:spAutoFit/>
            </a:bodyPr>
            <a:lstStyle/>
            <a:p>
              <a:r>
                <a:rPr lang="en-US" altLang="zh-CN" sz="2400" b="1" dirty="0" smtClean="0">
                  <a:solidFill>
                    <a:srgbClr val="D74B4B"/>
                  </a:solidFill>
                  <a:latin typeface="造字工房悦黑体验版纤细体" pitchFamily="50" charset="-122"/>
                  <a:ea typeface="造字工房悦黑体验版纤细体" pitchFamily="50" charset="-122"/>
                </a:rPr>
                <a:t>1</a:t>
              </a:r>
              <a:endParaRPr lang="en-US" altLang="zh-CN" sz="2400" b="1" dirty="0" smtClean="0">
                <a:solidFill>
                  <a:srgbClr val="D74B4B"/>
                </a:solidFill>
                <a:latin typeface="造字工房悦黑体验版纤细体" pitchFamily="50" charset="-122"/>
                <a:ea typeface="造字工房悦黑体验版纤细体" pitchFamily="50" charset="-122"/>
              </a:endParaRPr>
            </a:p>
          </p:txBody>
        </p:sp>
        <p:sp>
          <p:nvSpPr>
            <p:cNvPr id="28" name="Rectangle 47"/>
            <p:cNvSpPr/>
            <p:nvPr/>
          </p:nvSpPr>
          <p:spPr>
            <a:xfrm>
              <a:off x="9548" y="1963"/>
              <a:ext cx="7077" cy="581"/>
            </a:xfrm>
            <a:prstGeom prst="rect">
              <a:avLst/>
            </a:prstGeom>
          </p:spPr>
          <p:txBody>
            <a:bodyPr wrap="square" lIns="0" tIns="0" rIns="0" bIns="0">
              <a:spAutoFit/>
            </a:bodyPr>
            <a:lstStyle/>
            <a:p>
              <a:pPr algn="ctr"/>
              <a:r>
                <a:rPr lang="zh-CN" altLang="en-US" sz="2400">
                  <a:sym typeface="+mn-ea"/>
                </a:rPr>
                <a:t> 研究意义、国内外研究现状分析</a:t>
              </a:r>
              <a:endParaRPr lang="zh-CN" altLang="en-US" sz="2400" dirty="0">
                <a:solidFill>
                  <a:srgbClr val="20517C"/>
                </a:solidFill>
                <a:latin typeface="微软雅黑" panose="020B0503020204020204" charset="-122"/>
                <a:ea typeface="微软雅黑" panose="020B0503020204020204" charset="-122"/>
                <a:cs typeface="Arial" panose="020B0604020202020204" pitchFamily="34" charset="0"/>
              </a:endParaRPr>
            </a:p>
          </p:txBody>
        </p:sp>
      </p:grpSp>
      <p:grpSp>
        <p:nvGrpSpPr>
          <p:cNvPr id="7" name="组合 6"/>
          <p:cNvGrpSpPr/>
          <p:nvPr/>
        </p:nvGrpSpPr>
        <p:grpSpPr>
          <a:xfrm>
            <a:off x="5588000" y="1919605"/>
            <a:ext cx="5684520" cy="460375"/>
            <a:chOff x="8800" y="3023"/>
            <a:chExt cx="8952" cy="725"/>
          </a:xfrm>
        </p:grpSpPr>
        <p:sp>
          <p:nvSpPr>
            <p:cNvPr id="29" name="文本框 28"/>
            <p:cNvSpPr txBox="1"/>
            <p:nvPr/>
          </p:nvSpPr>
          <p:spPr>
            <a:xfrm>
              <a:off x="8800" y="3023"/>
              <a:ext cx="1016" cy="725"/>
            </a:xfrm>
            <a:prstGeom prst="rect">
              <a:avLst/>
            </a:prstGeom>
            <a:noFill/>
          </p:spPr>
          <p:txBody>
            <a:bodyPr wrap="square" rtlCol="0">
              <a:spAutoFit/>
            </a:bodyPr>
            <a:lstStyle/>
            <a:p>
              <a:r>
                <a:rPr lang="en-US" altLang="zh-CN" sz="2400" b="1" dirty="0">
                  <a:solidFill>
                    <a:srgbClr val="D74B4B"/>
                  </a:solidFill>
                  <a:latin typeface="造字工房悦黑体验版纤细体" pitchFamily="50" charset="-122"/>
                  <a:ea typeface="造字工房悦黑体验版纤细体" pitchFamily="50" charset="-122"/>
                </a:rPr>
                <a:t>2</a:t>
              </a:r>
              <a:endParaRPr lang="en-US" altLang="zh-CN" sz="2400" b="1" dirty="0">
                <a:solidFill>
                  <a:srgbClr val="D74B4B"/>
                </a:solidFill>
                <a:latin typeface="造字工房悦黑体验版纤细体" pitchFamily="50" charset="-122"/>
                <a:ea typeface="造字工房悦黑体验版纤细体" pitchFamily="50" charset="-122"/>
              </a:endParaRPr>
            </a:p>
          </p:txBody>
        </p:sp>
        <p:sp>
          <p:nvSpPr>
            <p:cNvPr id="30" name="Rectangle 47"/>
            <p:cNvSpPr/>
            <p:nvPr/>
          </p:nvSpPr>
          <p:spPr>
            <a:xfrm>
              <a:off x="9548" y="3095"/>
              <a:ext cx="8204" cy="581"/>
            </a:xfrm>
            <a:prstGeom prst="rect">
              <a:avLst/>
            </a:prstGeom>
          </p:spPr>
          <p:txBody>
            <a:bodyPr wrap="square" lIns="0" tIns="0" rIns="0" bIns="0">
              <a:spAutoFit/>
            </a:bodyPr>
            <a:lstStyle/>
            <a:p>
              <a:pPr algn="ctr">
                <a:buClrTx/>
                <a:buSzTx/>
                <a:buFontTx/>
              </a:pPr>
              <a:r>
                <a:rPr lang="zh-CN" altLang="en-US" sz="2400">
                  <a:sym typeface="+mn-ea"/>
                </a:rPr>
                <a:t>研究目标、内容和</a:t>
              </a:r>
              <a:r>
                <a:rPr lang="zh-CN" altLang="en-US" sz="2400">
                  <a:sym typeface="+mn-ea"/>
                </a:rPr>
                <a:t>拟解决的关键问题</a:t>
              </a:r>
              <a:endParaRPr lang="zh-CN" altLang="en-US" sz="2400">
                <a:sym typeface="+mn-ea"/>
              </a:endParaRPr>
            </a:p>
          </p:txBody>
        </p:sp>
      </p:grpSp>
      <p:grpSp>
        <p:nvGrpSpPr>
          <p:cNvPr id="8" name="组合 7"/>
          <p:cNvGrpSpPr/>
          <p:nvPr/>
        </p:nvGrpSpPr>
        <p:grpSpPr>
          <a:xfrm>
            <a:off x="5588000" y="2599055"/>
            <a:ext cx="6140450" cy="459740"/>
            <a:chOff x="8800" y="4093"/>
            <a:chExt cx="9670" cy="724"/>
          </a:xfrm>
        </p:grpSpPr>
        <p:sp>
          <p:nvSpPr>
            <p:cNvPr id="31" name="文本框 30"/>
            <p:cNvSpPr txBox="1"/>
            <p:nvPr/>
          </p:nvSpPr>
          <p:spPr>
            <a:xfrm>
              <a:off x="8800" y="4093"/>
              <a:ext cx="920" cy="725"/>
            </a:xfrm>
            <a:prstGeom prst="rect">
              <a:avLst/>
            </a:prstGeom>
            <a:noFill/>
          </p:spPr>
          <p:txBody>
            <a:bodyPr wrap="square" rtlCol="0">
              <a:spAutoFit/>
            </a:bodyPr>
            <a:lstStyle/>
            <a:p>
              <a:r>
                <a:rPr lang="en-US" altLang="zh-CN" sz="2400" b="1" dirty="0" smtClean="0">
                  <a:solidFill>
                    <a:srgbClr val="D74B4B"/>
                  </a:solidFill>
                  <a:latin typeface="造字工房悦黑体验版纤细体" pitchFamily="50" charset="-122"/>
                  <a:ea typeface="造字工房悦黑体验版纤细体" pitchFamily="50" charset="-122"/>
                </a:rPr>
                <a:t>3</a:t>
              </a:r>
              <a:endParaRPr lang="en-US" altLang="zh-CN" sz="2400" b="1" dirty="0" smtClean="0">
                <a:solidFill>
                  <a:srgbClr val="D74B4B"/>
                </a:solidFill>
                <a:latin typeface="造字工房悦黑体验版纤细体" pitchFamily="50" charset="-122"/>
                <a:ea typeface="造字工房悦黑体验版纤细体" pitchFamily="50" charset="-122"/>
              </a:endParaRPr>
            </a:p>
          </p:txBody>
        </p:sp>
        <p:sp>
          <p:nvSpPr>
            <p:cNvPr id="32" name="Rectangle 47"/>
            <p:cNvSpPr/>
            <p:nvPr/>
          </p:nvSpPr>
          <p:spPr>
            <a:xfrm>
              <a:off x="9816" y="4165"/>
              <a:ext cx="8654" cy="581"/>
            </a:xfrm>
            <a:prstGeom prst="rect">
              <a:avLst/>
            </a:prstGeom>
          </p:spPr>
          <p:txBody>
            <a:bodyPr wrap="square" lIns="0" tIns="0" rIns="0" bIns="0">
              <a:spAutoFit/>
            </a:bodyPr>
            <a:lstStyle/>
            <a:p>
              <a:pPr algn="l"/>
              <a:r>
                <a:rPr lang="zh-CN" altLang="en-US" sz="2400">
                  <a:sym typeface="+mn-ea"/>
                </a:rPr>
                <a:t>研究方法、技术路线、方案及可行性研究</a:t>
              </a:r>
              <a:endParaRPr lang="zh-CN" altLang="en-US" sz="3200" dirty="0">
                <a:solidFill>
                  <a:srgbClr val="20517C"/>
                </a:solidFill>
                <a:latin typeface="微软雅黑" panose="020B0503020204020204" charset="-122"/>
                <a:ea typeface="微软雅黑" panose="020B0503020204020204" charset="-122"/>
                <a:cs typeface="Arial" panose="020B0604020202020204" pitchFamily="34" charset="0"/>
              </a:endParaRPr>
            </a:p>
          </p:txBody>
        </p:sp>
      </p:grpSp>
      <p:sp>
        <p:nvSpPr>
          <p:cNvPr id="34" name="矩形 33"/>
          <p:cNvSpPr/>
          <p:nvPr/>
        </p:nvSpPr>
        <p:spPr>
          <a:xfrm>
            <a:off x="0" y="1032649"/>
            <a:ext cx="5323840" cy="4792699"/>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588000" y="3278505"/>
            <a:ext cx="3242310" cy="460375"/>
            <a:chOff x="8800" y="5163"/>
            <a:chExt cx="5106" cy="725"/>
          </a:xfrm>
        </p:grpSpPr>
        <p:sp>
          <p:nvSpPr>
            <p:cNvPr id="33" name="文本框 32"/>
            <p:cNvSpPr txBox="1"/>
            <p:nvPr/>
          </p:nvSpPr>
          <p:spPr>
            <a:xfrm>
              <a:off x="8800" y="5163"/>
              <a:ext cx="920" cy="725"/>
            </a:xfrm>
            <a:prstGeom prst="rect">
              <a:avLst/>
            </a:prstGeom>
            <a:noFill/>
          </p:spPr>
          <p:txBody>
            <a:bodyPr wrap="square" rtlCol="0">
              <a:spAutoFit/>
            </a:bodyPr>
            <a:lstStyle/>
            <a:p>
              <a:r>
                <a:rPr lang="en-US" altLang="zh-CN" sz="2400" b="1" dirty="0" smtClean="0">
                  <a:solidFill>
                    <a:srgbClr val="D74B4B"/>
                  </a:solidFill>
                  <a:latin typeface="造字工房悦黑体验版纤细体" pitchFamily="50" charset="-122"/>
                  <a:ea typeface="造字工房悦黑体验版纤细体" pitchFamily="50" charset="-122"/>
                </a:rPr>
                <a:t>4</a:t>
              </a:r>
              <a:endParaRPr lang="en-US" altLang="zh-CN" sz="2400" b="1" dirty="0" smtClean="0">
                <a:solidFill>
                  <a:srgbClr val="D74B4B"/>
                </a:solidFill>
                <a:latin typeface="造字工房悦黑体验版纤细体" pitchFamily="50" charset="-122"/>
                <a:ea typeface="造字工房悦黑体验版纤细体" pitchFamily="50" charset="-122"/>
              </a:endParaRPr>
            </a:p>
          </p:txBody>
        </p:sp>
        <p:sp>
          <p:nvSpPr>
            <p:cNvPr id="35" name="Rectangle 47"/>
            <p:cNvSpPr/>
            <p:nvPr/>
          </p:nvSpPr>
          <p:spPr>
            <a:xfrm>
              <a:off x="9816" y="5235"/>
              <a:ext cx="4090" cy="581"/>
            </a:xfrm>
            <a:prstGeom prst="rect">
              <a:avLst/>
            </a:prstGeom>
          </p:spPr>
          <p:txBody>
            <a:bodyPr wrap="square" lIns="0" tIns="0" rIns="0" bIns="0">
              <a:spAutoFit/>
            </a:bodyPr>
            <a:lstStyle/>
            <a:p>
              <a:pPr algn="l"/>
              <a:r>
                <a:rPr lang="zh-CN" altLang="en-US" sz="2400">
                  <a:sym typeface="+mn-ea"/>
                </a:rPr>
                <a:t>课题的创新性</a:t>
              </a:r>
              <a:endParaRPr lang="zh-CN" altLang="en-US" sz="3200" smtClean="0">
                <a:solidFill>
                  <a:srgbClr val="20517C"/>
                </a:solidFill>
                <a:latin typeface="微软雅黑" panose="020B0503020204020204" charset="-122"/>
                <a:ea typeface="微软雅黑" panose="020B0503020204020204" charset="-122"/>
                <a:cs typeface="Arial" panose="020B0604020202020204" pitchFamily="34" charset="0"/>
              </a:endParaRPr>
            </a:p>
          </p:txBody>
        </p:sp>
      </p:grpSp>
      <p:sp>
        <p:nvSpPr>
          <p:cNvPr id="36" name="Freeform 5"/>
          <p:cNvSpPr>
            <a:spLocks noEditPoints="1" noChangeArrowheads="1"/>
          </p:cNvSpPr>
          <p:nvPr/>
        </p:nvSpPr>
        <p:spPr bwMode="auto">
          <a:xfrm rot="20576729" flipH="1">
            <a:off x="1916853" y="2072582"/>
            <a:ext cx="1156978" cy="762243"/>
          </a:xfrm>
          <a:custGeom>
            <a:avLst/>
            <a:gdLst>
              <a:gd name="T0" fmla="*/ 516 w 962"/>
              <a:gd name="T1" fmla="*/ 0 h 631"/>
              <a:gd name="T2" fmla="*/ 32 w 962"/>
              <a:gd name="T3" fmla="*/ 71 h 631"/>
              <a:gd name="T4" fmla="*/ 32 w 962"/>
              <a:gd name="T5" fmla="*/ 327 h 631"/>
              <a:gd name="T6" fmla="*/ 21 w 962"/>
              <a:gd name="T7" fmla="*/ 338 h 631"/>
              <a:gd name="T8" fmla="*/ 17 w 962"/>
              <a:gd name="T9" fmla="*/ 354 h 631"/>
              <a:gd name="T10" fmla="*/ 17 w 962"/>
              <a:gd name="T11" fmla="*/ 363 h 631"/>
              <a:gd name="T12" fmla="*/ 23 w 962"/>
              <a:gd name="T13" fmla="*/ 375 h 631"/>
              <a:gd name="T14" fmla="*/ 32 w 962"/>
              <a:gd name="T15" fmla="*/ 384 h 631"/>
              <a:gd name="T16" fmla="*/ 44 w 962"/>
              <a:gd name="T17" fmla="*/ 388 h 631"/>
              <a:gd name="T18" fmla="*/ 50 w 962"/>
              <a:gd name="T19" fmla="*/ 390 h 631"/>
              <a:gd name="T20" fmla="*/ 63 w 962"/>
              <a:gd name="T21" fmla="*/ 388 h 631"/>
              <a:gd name="T22" fmla="*/ 76 w 962"/>
              <a:gd name="T23" fmla="*/ 379 h 631"/>
              <a:gd name="T24" fmla="*/ 82 w 962"/>
              <a:gd name="T25" fmla="*/ 369 h 631"/>
              <a:gd name="T26" fmla="*/ 84 w 962"/>
              <a:gd name="T27" fmla="*/ 354 h 631"/>
              <a:gd name="T28" fmla="*/ 84 w 962"/>
              <a:gd name="T29" fmla="*/ 346 h 631"/>
              <a:gd name="T30" fmla="*/ 76 w 962"/>
              <a:gd name="T31" fmla="*/ 331 h 631"/>
              <a:gd name="T32" fmla="*/ 67 w 962"/>
              <a:gd name="T33" fmla="*/ 164 h 631"/>
              <a:gd name="T34" fmla="*/ 962 w 962"/>
              <a:gd name="T35" fmla="*/ 159 h 631"/>
              <a:gd name="T36" fmla="*/ 962 w 962"/>
              <a:gd name="T37" fmla="*/ 71 h 631"/>
              <a:gd name="T38" fmla="*/ 78 w 962"/>
              <a:gd name="T39" fmla="*/ 402 h 631"/>
              <a:gd name="T40" fmla="*/ 50 w 962"/>
              <a:gd name="T41" fmla="*/ 409 h 631"/>
              <a:gd name="T42" fmla="*/ 25 w 962"/>
              <a:gd name="T43" fmla="*/ 402 h 631"/>
              <a:gd name="T44" fmla="*/ 0 w 962"/>
              <a:gd name="T45" fmla="*/ 555 h 631"/>
              <a:gd name="T46" fmla="*/ 17 w 962"/>
              <a:gd name="T47" fmla="*/ 562 h 631"/>
              <a:gd name="T48" fmla="*/ 25 w 962"/>
              <a:gd name="T49" fmla="*/ 564 h 631"/>
              <a:gd name="T50" fmla="*/ 40 w 962"/>
              <a:gd name="T51" fmla="*/ 566 h 631"/>
              <a:gd name="T52" fmla="*/ 61 w 962"/>
              <a:gd name="T53" fmla="*/ 549 h 631"/>
              <a:gd name="T54" fmla="*/ 67 w 962"/>
              <a:gd name="T55" fmla="*/ 566 h 631"/>
              <a:gd name="T56" fmla="*/ 76 w 962"/>
              <a:gd name="T57" fmla="*/ 495 h 631"/>
              <a:gd name="T58" fmla="*/ 86 w 962"/>
              <a:gd name="T59" fmla="*/ 560 h 631"/>
              <a:gd name="T60" fmla="*/ 99 w 962"/>
              <a:gd name="T61" fmla="*/ 555 h 631"/>
              <a:gd name="T62" fmla="*/ 78 w 962"/>
              <a:gd name="T63" fmla="*/ 402 h 631"/>
              <a:gd name="T64" fmla="*/ 176 w 962"/>
              <a:gd name="T65" fmla="*/ 220 h 631"/>
              <a:gd name="T66" fmla="*/ 838 w 962"/>
              <a:gd name="T67" fmla="*/ 218 h 631"/>
              <a:gd name="T68" fmla="*/ 838 w 962"/>
              <a:gd name="T69" fmla="*/ 553 h 631"/>
              <a:gd name="T70" fmla="*/ 757 w 962"/>
              <a:gd name="T71" fmla="*/ 557 h 631"/>
              <a:gd name="T72" fmla="*/ 673 w 962"/>
              <a:gd name="T73" fmla="*/ 572 h 631"/>
              <a:gd name="T74" fmla="*/ 591 w 962"/>
              <a:gd name="T75" fmla="*/ 597 h 631"/>
              <a:gd name="T76" fmla="*/ 509 w 962"/>
              <a:gd name="T77" fmla="*/ 631 h 631"/>
              <a:gd name="T78" fmla="*/ 469 w 962"/>
              <a:gd name="T79" fmla="*/ 612 h 631"/>
              <a:gd name="T80" fmla="*/ 390 w 962"/>
              <a:gd name="T81" fmla="*/ 585 h 631"/>
              <a:gd name="T82" fmla="*/ 306 w 962"/>
              <a:gd name="T83" fmla="*/ 566 h 631"/>
              <a:gd name="T84" fmla="*/ 220 w 962"/>
              <a:gd name="T85" fmla="*/ 557 h 631"/>
              <a:gd name="T86" fmla="*/ 176 w 962"/>
              <a:gd name="T87" fmla="*/ 555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2" h="631">
                <a:moveTo>
                  <a:pt x="962" y="71"/>
                </a:moveTo>
                <a:lnTo>
                  <a:pt x="516" y="0"/>
                </a:lnTo>
                <a:lnTo>
                  <a:pt x="32" y="71"/>
                </a:lnTo>
                <a:lnTo>
                  <a:pt x="32" y="327"/>
                </a:lnTo>
                <a:lnTo>
                  <a:pt x="25" y="331"/>
                </a:lnTo>
                <a:lnTo>
                  <a:pt x="21" y="338"/>
                </a:lnTo>
                <a:lnTo>
                  <a:pt x="17" y="346"/>
                </a:lnTo>
                <a:lnTo>
                  <a:pt x="17" y="354"/>
                </a:lnTo>
                <a:lnTo>
                  <a:pt x="17" y="363"/>
                </a:lnTo>
                <a:lnTo>
                  <a:pt x="19" y="369"/>
                </a:lnTo>
                <a:lnTo>
                  <a:pt x="23" y="375"/>
                </a:lnTo>
                <a:lnTo>
                  <a:pt x="27" y="379"/>
                </a:lnTo>
                <a:lnTo>
                  <a:pt x="32" y="384"/>
                </a:lnTo>
                <a:lnTo>
                  <a:pt x="38" y="388"/>
                </a:lnTo>
                <a:lnTo>
                  <a:pt x="44" y="388"/>
                </a:lnTo>
                <a:lnTo>
                  <a:pt x="50" y="390"/>
                </a:lnTo>
                <a:lnTo>
                  <a:pt x="57" y="388"/>
                </a:lnTo>
                <a:lnTo>
                  <a:pt x="63" y="388"/>
                </a:lnTo>
                <a:lnTo>
                  <a:pt x="69" y="384"/>
                </a:lnTo>
                <a:lnTo>
                  <a:pt x="76" y="379"/>
                </a:lnTo>
                <a:lnTo>
                  <a:pt x="80" y="375"/>
                </a:lnTo>
                <a:lnTo>
                  <a:pt x="82" y="369"/>
                </a:lnTo>
                <a:lnTo>
                  <a:pt x="84" y="363"/>
                </a:lnTo>
                <a:lnTo>
                  <a:pt x="84" y="354"/>
                </a:lnTo>
                <a:lnTo>
                  <a:pt x="84" y="346"/>
                </a:lnTo>
                <a:lnTo>
                  <a:pt x="80" y="338"/>
                </a:lnTo>
                <a:lnTo>
                  <a:pt x="76" y="331"/>
                </a:lnTo>
                <a:lnTo>
                  <a:pt x="67" y="325"/>
                </a:lnTo>
                <a:lnTo>
                  <a:pt x="67" y="164"/>
                </a:lnTo>
                <a:lnTo>
                  <a:pt x="516" y="229"/>
                </a:lnTo>
                <a:lnTo>
                  <a:pt x="962" y="159"/>
                </a:lnTo>
                <a:lnTo>
                  <a:pt x="962" y="71"/>
                </a:lnTo>
                <a:close/>
                <a:moveTo>
                  <a:pt x="78" y="402"/>
                </a:moveTo>
                <a:lnTo>
                  <a:pt x="78" y="402"/>
                </a:lnTo>
                <a:lnTo>
                  <a:pt x="65" y="407"/>
                </a:lnTo>
                <a:lnTo>
                  <a:pt x="50" y="409"/>
                </a:lnTo>
                <a:lnTo>
                  <a:pt x="38" y="407"/>
                </a:lnTo>
                <a:lnTo>
                  <a:pt x="25" y="402"/>
                </a:lnTo>
                <a:lnTo>
                  <a:pt x="0" y="555"/>
                </a:lnTo>
                <a:lnTo>
                  <a:pt x="17" y="562"/>
                </a:lnTo>
                <a:lnTo>
                  <a:pt x="23" y="545"/>
                </a:lnTo>
                <a:lnTo>
                  <a:pt x="25" y="564"/>
                </a:lnTo>
                <a:lnTo>
                  <a:pt x="40" y="566"/>
                </a:lnTo>
                <a:lnTo>
                  <a:pt x="55" y="566"/>
                </a:lnTo>
                <a:lnTo>
                  <a:pt x="61" y="549"/>
                </a:lnTo>
                <a:lnTo>
                  <a:pt x="67" y="566"/>
                </a:lnTo>
                <a:lnTo>
                  <a:pt x="71" y="564"/>
                </a:lnTo>
                <a:lnTo>
                  <a:pt x="76" y="495"/>
                </a:lnTo>
                <a:lnTo>
                  <a:pt x="86" y="560"/>
                </a:lnTo>
                <a:lnTo>
                  <a:pt x="99" y="555"/>
                </a:lnTo>
                <a:lnTo>
                  <a:pt x="78" y="402"/>
                </a:lnTo>
                <a:close/>
                <a:moveTo>
                  <a:pt x="176" y="555"/>
                </a:moveTo>
                <a:lnTo>
                  <a:pt x="176" y="220"/>
                </a:lnTo>
                <a:lnTo>
                  <a:pt x="516" y="268"/>
                </a:lnTo>
                <a:lnTo>
                  <a:pt x="838" y="218"/>
                </a:lnTo>
                <a:lnTo>
                  <a:pt x="838" y="553"/>
                </a:lnTo>
                <a:lnTo>
                  <a:pt x="796" y="553"/>
                </a:lnTo>
                <a:lnTo>
                  <a:pt x="757" y="557"/>
                </a:lnTo>
                <a:lnTo>
                  <a:pt x="715" y="564"/>
                </a:lnTo>
                <a:lnTo>
                  <a:pt x="673" y="572"/>
                </a:lnTo>
                <a:lnTo>
                  <a:pt x="631" y="585"/>
                </a:lnTo>
                <a:lnTo>
                  <a:pt x="591" y="597"/>
                </a:lnTo>
                <a:lnTo>
                  <a:pt x="549" y="614"/>
                </a:lnTo>
                <a:lnTo>
                  <a:pt x="509" y="631"/>
                </a:lnTo>
                <a:lnTo>
                  <a:pt x="469" y="612"/>
                </a:lnTo>
                <a:lnTo>
                  <a:pt x="430" y="597"/>
                </a:lnTo>
                <a:lnTo>
                  <a:pt x="390" y="585"/>
                </a:lnTo>
                <a:lnTo>
                  <a:pt x="348" y="574"/>
                </a:lnTo>
                <a:lnTo>
                  <a:pt x="306" y="566"/>
                </a:lnTo>
                <a:lnTo>
                  <a:pt x="262" y="562"/>
                </a:lnTo>
                <a:lnTo>
                  <a:pt x="220" y="557"/>
                </a:lnTo>
                <a:lnTo>
                  <a:pt x="176" y="55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7" name="文本框 36"/>
          <p:cNvSpPr txBox="1"/>
          <p:nvPr/>
        </p:nvSpPr>
        <p:spPr>
          <a:xfrm>
            <a:off x="1830515" y="3278613"/>
            <a:ext cx="1612943" cy="923330"/>
          </a:xfrm>
          <a:prstGeom prst="rect">
            <a:avLst/>
          </a:prstGeom>
          <a:noFill/>
        </p:spPr>
        <p:txBody>
          <a:bodyPr wrap="square" rtlCol="0">
            <a:spAutoFit/>
          </a:bodyPr>
          <a:lstStyle/>
          <a:p>
            <a:r>
              <a:rPr lang="zh-CN" altLang="en-US" sz="5400" dirty="0">
                <a:solidFill>
                  <a:schemeClr val="bg1"/>
                </a:solidFill>
                <a:latin typeface="微软雅黑" panose="020B0503020204020204" charset="-122"/>
                <a:ea typeface="微软雅黑" panose="020B0503020204020204" charset="-122"/>
              </a:rPr>
              <a:t>目录</a:t>
            </a:r>
            <a:endParaRPr lang="zh-CN" altLang="en-US" sz="5400" dirty="0">
              <a:solidFill>
                <a:schemeClr val="bg1"/>
              </a:solidFill>
              <a:latin typeface="微软雅黑" panose="020B0503020204020204" charset="-122"/>
              <a:ea typeface="微软雅黑" panose="020B0503020204020204" charset="-122"/>
            </a:endParaRPr>
          </a:p>
        </p:txBody>
      </p:sp>
      <p:sp>
        <p:nvSpPr>
          <p:cNvPr id="38" name="文本框 37"/>
          <p:cNvSpPr txBox="1"/>
          <p:nvPr/>
        </p:nvSpPr>
        <p:spPr>
          <a:xfrm>
            <a:off x="1460232" y="4231220"/>
            <a:ext cx="2267167" cy="523220"/>
          </a:xfrm>
          <a:prstGeom prst="rect">
            <a:avLst/>
          </a:prstGeom>
          <a:noFill/>
        </p:spPr>
        <p:txBody>
          <a:bodyPr wrap="square" rtlCol="0">
            <a:spAutoFit/>
          </a:bodyPr>
          <a:lstStyle/>
          <a:p>
            <a:pPr algn="dist"/>
            <a:r>
              <a:rPr lang="en-US" altLang="zh-CN" sz="2800" dirty="0" smtClean="0">
                <a:solidFill>
                  <a:schemeClr val="bg1"/>
                </a:solidFill>
                <a:latin typeface="微软雅黑" panose="020B0503020204020204" charset="-122"/>
                <a:ea typeface="微软雅黑" panose="020B0503020204020204" charset="-122"/>
              </a:rPr>
              <a:t>CONTENT</a:t>
            </a:r>
            <a:endParaRPr lang="zh-CN" altLang="en-US" sz="2800" dirty="0">
              <a:solidFill>
                <a:schemeClr val="bg1"/>
              </a:solidFill>
              <a:latin typeface="微软雅黑" panose="020B0503020204020204" charset="-122"/>
              <a:ea typeface="微软雅黑" panose="020B0503020204020204" charset="-122"/>
            </a:endParaRPr>
          </a:p>
        </p:txBody>
      </p:sp>
      <p:grpSp>
        <p:nvGrpSpPr>
          <p:cNvPr id="10" name="组合 9"/>
          <p:cNvGrpSpPr/>
          <p:nvPr/>
        </p:nvGrpSpPr>
        <p:grpSpPr>
          <a:xfrm>
            <a:off x="5588000" y="3995420"/>
            <a:ext cx="5603875" cy="459740"/>
            <a:chOff x="8800" y="6148"/>
            <a:chExt cx="8825" cy="724"/>
          </a:xfrm>
        </p:grpSpPr>
        <p:sp>
          <p:nvSpPr>
            <p:cNvPr id="2" name="文本框 1"/>
            <p:cNvSpPr txBox="1"/>
            <p:nvPr/>
          </p:nvSpPr>
          <p:spPr>
            <a:xfrm>
              <a:off x="8800" y="6148"/>
              <a:ext cx="920" cy="725"/>
            </a:xfrm>
            <a:prstGeom prst="rect">
              <a:avLst/>
            </a:prstGeom>
            <a:noFill/>
          </p:spPr>
          <p:txBody>
            <a:bodyPr wrap="square" rtlCol="0">
              <a:spAutoFit/>
            </a:bodyPr>
            <a:p>
              <a:r>
                <a:rPr lang="en-US" altLang="zh-CN" sz="2400" b="1" dirty="0" smtClean="0">
                  <a:solidFill>
                    <a:srgbClr val="D74B4B"/>
                  </a:solidFill>
                  <a:latin typeface="造字工房悦黑体验版纤细体" pitchFamily="50" charset="-122"/>
                  <a:ea typeface="造字工房悦黑体验版纤细体" pitchFamily="50" charset="-122"/>
                </a:rPr>
                <a:t>5</a:t>
              </a:r>
              <a:endParaRPr lang="en-US" altLang="zh-CN" sz="2400" b="1" dirty="0" smtClean="0">
                <a:solidFill>
                  <a:srgbClr val="D74B4B"/>
                </a:solidFill>
                <a:latin typeface="造字工房悦黑体验版纤细体" pitchFamily="50" charset="-122"/>
                <a:ea typeface="造字工房悦黑体验版纤细体" pitchFamily="50" charset="-122"/>
              </a:endParaRPr>
            </a:p>
          </p:txBody>
        </p:sp>
        <p:sp>
          <p:nvSpPr>
            <p:cNvPr id="4" name="Rectangle 47"/>
            <p:cNvSpPr/>
            <p:nvPr/>
          </p:nvSpPr>
          <p:spPr>
            <a:xfrm>
              <a:off x="9689" y="6220"/>
              <a:ext cx="7937" cy="581"/>
            </a:xfrm>
            <a:prstGeom prst="rect">
              <a:avLst/>
            </a:prstGeom>
          </p:spPr>
          <p:txBody>
            <a:bodyPr wrap="square" lIns="0" tIns="0" rIns="0" bIns="0">
              <a:spAutoFit/>
            </a:bodyPr>
            <a:p>
              <a:pPr algn="l"/>
              <a:r>
                <a:rPr lang="zh-CN" altLang="en-US" sz="2400">
                  <a:sym typeface="+mn-ea"/>
                </a:rPr>
                <a:t> 研究计划进度、预期进展和预期成果</a:t>
              </a:r>
              <a:endParaRPr lang="zh-CN" altLang="en-US" sz="3200" smtClean="0">
                <a:solidFill>
                  <a:srgbClr val="20517C"/>
                </a:solidFill>
                <a:latin typeface="微软雅黑" panose="020B0503020204020204" charset="-122"/>
                <a:ea typeface="微软雅黑" panose="020B0503020204020204" charset="-122"/>
                <a:cs typeface="Arial" panose="020B0604020202020204" pitchFamily="34" charset="0"/>
              </a:endParaRPr>
            </a:p>
          </p:txBody>
        </p:sp>
      </p:grpSp>
      <p:grpSp>
        <p:nvGrpSpPr>
          <p:cNvPr id="11" name="组合 10"/>
          <p:cNvGrpSpPr/>
          <p:nvPr/>
        </p:nvGrpSpPr>
        <p:grpSpPr>
          <a:xfrm>
            <a:off x="5588000" y="4757420"/>
            <a:ext cx="5684520" cy="459740"/>
            <a:chOff x="8800" y="7132"/>
            <a:chExt cx="8952" cy="724"/>
          </a:xfrm>
        </p:grpSpPr>
        <p:sp>
          <p:nvSpPr>
            <p:cNvPr id="3" name="文本框 2"/>
            <p:cNvSpPr txBox="1"/>
            <p:nvPr/>
          </p:nvSpPr>
          <p:spPr>
            <a:xfrm>
              <a:off x="8800" y="7132"/>
              <a:ext cx="920" cy="725"/>
            </a:xfrm>
            <a:prstGeom prst="rect">
              <a:avLst/>
            </a:prstGeom>
            <a:noFill/>
          </p:spPr>
          <p:txBody>
            <a:bodyPr wrap="square" rtlCol="0">
              <a:spAutoFit/>
            </a:bodyPr>
            <a:lstStyle/>
            <a:p>
              <a:r>
                <a:rPr lang="en-US" altLang="zh-CN" sz="2400" b="1" dirty="0" smtClean="0">
                  <a:solidFill>
                    <a:srgbClr val="D74B4B"/>
                  </a:solidFill>
                  <a:latin typeface="造字工房悦黑体验版纤细体" pitchFamily="50" charset="-122"/>
                  <a:ea typeface="造字工房悦黑体验版纤细体" pitchFamily="50" charset="-122"/>
                </a:rPr>
                <a:t>6</a:t>
              </a:r>
              <a:endParaRPr lang="en-US" altLang="zh-CN" sz="2400" b="1" dirty="0" smtClean="0">
                <a:solidFill>
                  <a:srgbClr val="D74B4B"/>
                </a:solidFill>
                <a:latin typeface="造字工房悦黑体验版纤细体" pitchFamily="50" charset="-122"/>
                <a:ea typeface="造字工房悦黑体验版纤细体" pitchFamily="50" charset="-122"/>
              </a:endParaRPr>
            </a:p>
          </p:txBody>
        </p:sp>
        <p:sp>
          <p:nvSpPr>
            <p:cNvPr id="5" name="Rectangle 47"/>
            <p:cNvSpPr/>
            <p:nvPr/>
          </p:nvSpPr>
          <p:spPr>
            <a:xfrm>
              <a:off x="9816" y="7204"/>
              <a:ext cx="7937" cy="581"/>
            </a:xfrm>
            <a:prstGeom prst="rect">
              <a:avLst/>
            </a:prstGeom>
          </p:spPr>
          <p:txBody>
            <a:bodyPr wrap="square" lIns="0" tIns="0" rIns="0" bIns="0">
              <a:spAutoFit/>
            </a:bodyPr>
            <a:lstStyle/>
            <a:p>
              <a:pPr algn="l"/>
              <a:r>
                <a:rPr lang="zh-CN" altLang="en-US" sz="2400">
                  <a:sym typeface="+mn-ea"/>
                </a:rPr>
                <a:t>资料积累、 已有的前期研究成果</a:t>
              </a:r>
              <a:endParaRPr lang="zh-CN" altLang="en-US" sz="3200" smtClean="0">
                <a:solidFill>
                  <a:srgbClr val="20517C"/>
                </a:solidFill>
                <a:latin typeface="微软雅黑" panose="020B0503020204020204" charset="-122"/>
                <a:ea typeface="微软雅黑" panose="020B0503020204020204" charset="-122"/>
                <a:cs typeface="Arial" panose="020B0604020202020204" pitchFamily="34" charset="0"/>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3523622" y="3805981"/>
            <a:ext cx="5144756" cy="492125"/>
          </a:xfrm>
          <a:prstGeom prst="rect">
            <a:avLst/>
          </a:prstGeom>
        </p:spPr>
        <p:txBody>
          <a:bodyPr wrap="square" lIns="0" tIns="0" rIns="0" bIns="0">
            <a:spAutoFit/>
          </a:bodyPr>
          <a:lstStyle/>
          <a:p>
            <a:pPr algn="ctr"/>
            <a:r>
              <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rPr>
              <a:t>课题的创新性</a:t>
            </a:r>
            <a:endPar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PA_文本框 62"/>
          <p:cNvSpPr txBox="1"/>
          <p:nvPr>
            <p:custDataLst>
              <p:tags r:id="rId2"/>
            </p:custDataLst>
          </p:nvPr>
        </p:nvSpPr>
        <p:spPr>
          <a:xfrm>
            <a:off x="4262867" y="4432426"/>
            <a:ext cx="3666266" cy="245110"/>
          </a:xfrm>
          <a:prstGeom prst="rect">
            <a:avLst/>
          </a:prstGeom>
          <a:noFill/>
          <a:effectLst/>
        </p:spPr>
        <p:txBody>
          <a:bodyPr wrap="square" rtlCol="0">
            <a:spAutoFit/>
          </a:bodyPr>
          <a:lstStyle/>
          <a:p>
            <a:pPr algn="ct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Innovation</a:t>
            </a:r>
            <a:endPar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2071370"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04</a:t>
            </a:r>
            <a:endParaRPr lang="zh-CN" alt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20" name="矩形 19"/>
          <p:cNvSpPr/>
          <p:nvPr/>
        </p:nvSpPr>
        <p:spPr>
          <a:xfrm>
            <a:off x="898525" y="1370330"/>
            <a:ext cx="469646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1" name="矩形 20"/>
          <p:cNvSpPr/>
          <p:nvPr/>
        </p:nvSpPr>
        <p:spPr>
          <a:xfrm>
            <a:off x="1018540" y="2383790"/>
            <a:ext cx="4307840" cy="2748280"/>
          </a:xfrm>
          <a:prstGeom prst="rect">
            <a:avLst/>
          </a:prstGeom>
        </p:spPr>
        <p:txBody>
          <a:bodyPr wrap="square">
            <a:spAutoFit/>
          </a:bodyPr>
          <a:lstStyle/>
          <a:p>
            <a:pPr>
              <a:lnSpc>
                <a:spcPct val="120000"/>
              </a:lnSpc>
              <a:spcBef>
                <a:spcPct val="0"/>
              </a:spcBef>
            </a:pPr>
            <a:r>
              <a:rPr lang="en-US" altLang="zh-CN">
                <a:solidFill>
                  <a:schemeClr val="tx1">
                    <a:lumMod val="75000"/>
                    <a:lumOff val="25000"/>
                  </a:schemeClr>
                </a:solidFill>
                <a:latin typeface="微软雅黑" panose="020B0503020204020204" charset="-122"/>
                <a:ea typeface="微软雅黑" panose="020B0503020204020204" charset="-122"/>
              </a:rPr>
              <a:t>       </a:t>
            </a:r>
            <a:r>
              <a:rPr>
                <a:solidFill>
                  <a:schemeClr val="tx1">
                    <a:lumMod val="75000"/>
                    <a:lumOff val="25000"/>
                  </a:schemeClr>
                </a:solidFill>
                <a:latin typeface="微软雅黑" panose="020B0503020204020204" charset="-122"/>
                <a:ea typeface="微软雅黑" panose="020B0503020204020204" charset="-122"/>
              </a:rPr>
              <a:t>课题提出的是一种基于深度学习图像分割的预处理方法，将深度学习与视频分割和编码传输相结合，</a:t>
            </a:r>
            <a:r>
              <a:rPr lang="zh-CN">
                <a:solidFill>
                  <a:schemeClr val="tx1">
                    <a:lumMod val="75000"/>
                    <a:lumOff val="25000"/>
                  </a:schemeClr>
                </a:solidFill>
                <a:latin typeface="微软雅黑" panose="020B0503020204020204" charset="-122"/>
                <a:ea typeface="微软雅黑" panose="020B0503020204020204" charset="-122"/>
              </a:rPr>
              <a:t>目前相关方向研究较为新兴</a:t>
            </a:r>
            <a:r>
              <a:rPr>
                <a:solidFill>
                  <a:schemeClr val="tx1">
                    <a:lumMod val="75000"/>
                    <a:lumOff val="25000"/>
                  </a:schemeClr>
                </a:solidFill>
                <a:latin typeface="微软雅黑" panose="020B0503020204020204" charset="-122"/>
                <a:ea typeface="微软雅黑" panose="020B0503020204020204" charset="-122"/>
              </a:rPr>
              <a:t>。</a:t>
            </a:r>
            <a:endParaRPr>
              <a:solidFill>
                <a:schemeClr val="tx1">
                  <a:lumMod val="75000"/>
                  <a:lumOff val="25000"/>
                </a:schemeClr>
              </a:solidFill>
              <a:latin typeface="微软雅黑" panose="020B0503020204020204" charset="-122"/>
              <a:ea typeface="微软雅黑" panose="020B0503020204020204" charset="-122"/>
            </a:endParaRPr>
          </a:p>
          <a:p>
            <a:pPr>
              <a:lnSpc>
                <a:spcPct val="120000"/>
              </a:lnSpc>
              <a:spcBef>
                <a:spcPct val="0"/>
              </a:spcBef>
            </a:pPr>
            <a:r>
              <a:rPr>
                <a:solidFill>
                  <a:schemeClr val="tx1">
                    <a:lumMod val="75000"/>
                    <a:lumOff val="25000"/>
                  </a:schemeClr>
                </a:solidFill>
                <a:latin typeface="微软雅黑" panose="020B0503020204020204" charset="-122"/>
                <a:ea typeface="微软雅黑" panose="020B0503020204020204" charset="-122"/>
              </a:rPr>
              <a:t>      预测和图像分割重新定义好的图像块，对视频质量同时进行传输前的预调整和传输时的实时动态调整。</a:t>
            </a:r>
            <a:endParaRPr>
              <a:solidFill>
                <a:schemeClr val="tx1">
                  <a:lumMod val="75000"/>
                  <a:lumOff val="25000"/>
                </a:schemeClr>
              </a:solidFill>
              <a:latin typeface="微软雅黑" panose="020B0503020204020204" charset="-122"/>
              <a:ea typeface="微软雅黑" panose="020B0503020204020204" charset="-122"/>
            </a:endParaRPr>
          </a:p>
          <a:p>
            <a:pPr>
              <a:lnSpc>
                <a:spcPct val="120000"/>
              </a:lnSpc>
              <a:spcBef>
                <a:spcPct val="0"/>
              </a:spcBef>
            </a:pPr>
            <a:endParaRPr>
              <a:solidFill>
                <a:schemeClr val="tx1">
                  <a:lumMod val="75000"/>
                  <a:lumOff val="25000"/>
                </a:schemeClr>
              </a:solidFill>
              <a:latin typeface="微软雅黑" panose="020B0503020204020204" charset="-122"/>
              <a:ea typeface="微软雅黑" panose="020B0503020204020204" charset="-122"/>
            </a:endParaRPr>
          </a:p>
        </p:txBody>
      </p:sp>
      <p:sp>
        <p:nvSpPr>
          <p:cNvPr id="23" name="矩形 22"/>
          <p:cNvSpPr/>
          <p:nvPr/>
        </p:nvSpPr>
        <p:spPr>
          <a:xfrm>
            <a:off x="1104966" y="1723982"/>
            <a:ext cx="168211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rPr>
              <a:t>1.</a:t>
            </a:r>
            <a:r>
              <a:rPr kumimoji="0" lang="zh-CN" altLang="en-US"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rPr>
              <a:t>显著性分割</a:t>
            </a:r>
            <a:endParaRPr kumimoji="0" lang="zh-CN" altLang="en-US"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endParaRPr>
          </a:p>
        </p:txBody>
      </p:sp>
      <p:cxnSp>
        <p:nvCxnSpPr>
          <p:cNvPr id="25" name="直接连接符 24"/>
          <p:cNvCxnSpPr/>
          <p:nvPr/>
        </p:nvCxnSpPr>
        <p:spPr>
          <a:xfrm>
            <a:off x="1196406" y="2159438"/>
            <a:ext cx="38261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86765" y="346710"/>
            <a:ext cx="2771140"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创新性</a:t>
            </a:r>
            <a:endParaRPr lang="zh-CN" altLang="en-US" sz="2800"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pic>
        <p:nvPicPr>
          <p:cNvPr id="2" name="图片 1" descr="013"/>
          <p:cNvPicPr>
            <a:picLocks noChangeAspect="1"/>
          </p:cNvPicPr>
          <p:nvPr/>
        </p:nvPicPr>
        <p:blipFill>
          <a:blip r:embed="rId3"/>
          <a:stretch>
            <a:fillRect/>
          </a:stretch>
        </p:blipFill>
        <p:spPr>
          <a:xfrm>
            <a:off x="6419850" y="1370330"/>
            <a:ext cx="4562475" cy="2281555"/>
          </a:xfrm>
          <a:prstGeom prst="rect">
            <a:avLst/>
          </a:prstGeom>
        </p:spPr>
      </p:pic>
      <p:pic>
        <p:nvPicPr>
          <p:cNvPr id="5" name="图片 4" descr="013"/>
          <p:cNvPicPr>
            <a:picLocks noChangeAspect="1"/>
          </p:cNvPicPr>
          <p:nvPr/>
        </p:nvPicPr>
        <p:blipFill>
          <a:blip r:embed="rId4"/>
          <a:stretch>
            <a:fillRect/>
          </a:stretch>
        </p:blipFill>
        <p:spPr>
          <a:xfrm>
            <a:off x="6419850" y="3651885"/>
            <a:ext cx="4561840" cy="2280920"/>
          </a:xfrm>
          <a:prstGeom prst="rect">
            <a:avLst/>
          </a:prstGeo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20" name="矩形 19"/>
          <p:cNvSpPr/>
          <p:nvPr/>
        </p:nvSpPr>
        <p:spPr>
          <a:xfrm>
            <a:off x="760730" y="1188720"/>
            <a:ext cx="4696460" cy="46126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pitchFamily="34" charset="-122"/>
              <a:cs typeface="+mn-cs"/>
            </a:endParaRPr>
          </a:p>
        </p:txBody>
      </p:sp>
      <p:sp>
        <p:nvSpPr>
          <p:cNvPr id="21" name="矩形 20"/>
          <p:cNvSpPr/>
          <p:nvPr/>
        </p:nvSpPr>
        <p:spPr>
          <a:xfrm>
            <a:off x="1037590" y="2066925"/>
            <a:ext cx="4307840" cy="2748280"/>
          </a:xfrm>
          <a:prstGeom prst="rect">
            <a:avLst/>
          </a:prstGeom>
        </p:spPr>
        <p:txBody>
          <a:bodyPr wrap="square">
            <a:spAutoFit/>
          </a:bodyPr>
          <a:lstStyle/>
          <a:p>
            <a:pPr>
              <a:lnSpc>
                <a:spcPct val="120000"/>
              </a:lnSpc>
              <a:spcBef>
                <a:spcPct val="0"/>
              </a:spcBef>
            </a:pPr>
            <a:r>
              <a:rPr lang="en-US" altLang="zh-CN">
                <a:solidFill>
                  <a:schemeClr val="tx1">
                    <a:lumMod val="75000"/>
                    <a:lumOff val="25000"/>
                  </a:schemeClr>
                </a:solidFill>
                <a:latin typeface="微软雅黑" panose="020B0503020204020204" charset="-122"/>
                <a:ea typeface="微软雅黑" panose="020B0503020204020204" charset="-122"/>
              </a:rPr>
              <a:t>       </a:t>
            </a:r>
            <a:r>
              <a:rPr>
                <a:solidFill>
                  <a:schemeClr val="tx1">
                    <a:lumMod val="75000"/>
                    <a:lumOff val="25000"/>
                  </a:schemeClr>
                </a:solidFill>
                <a:latin typeface="微软雅黑" panose="020B0503020204020204" charset="-122"/>
                <a:ea typeface="微软雅黑" panose="020B0503020204020204" charset="-122"/>
              </a:rPr>
              <a:t>在传输过程中降低质量以节省网络成本，同时基于静态和动态处理，处理方法创新。</a:t>
            </a:r>
            <a:endParaRPr>
              <a:solidFill>
                <a:schemeClr val="tx1">
                  <a:lumMod val="75000"/>
                  <a:lumOff val="25000"/>
                </a:schemeClr>
              </a:solidFill>
              <a:latin typeface="微软雅黑" panose="020B0503020204020204" charset="-122"/>
              <a:ea typeface="微软雅黑" panose="020B0503020204020204" charset="-122"/>
            </a:endParaRPr>
          </a:p>
          <a:p>
            <a:pPr>
              <a:lnSpc>
                <a:spcPct val="120000"/>
              </a:lnSpc>
              <a:spcBef>
                <a:spcPct val="0"/>
              </a:spcBef>
            </a:pPr>
            <a:r>
              <a:rPr>
                <a:solidFill>
                  <a:schemeClr val="tx1">
                    <a:lumMod val="75000"/>
                    <a:lumOff val="25000"/>
                  </a:schemeClr>
                </a:solidFill>
                <a:latin typeface="微软雅黑" panose="020B0503020204020204" charset="-122"/>
                <a:ea typeface="微软雅黑" panose="020B0503020204020204" charset="-122"/>
              </a:rPr>
              <a:t>       在传输之前进行较为耗时和耗资的预处理，而在传输过程中只使用实时快速的图像质量调整处理和观看区域预测方法来控制网络负载，有效降低网络成本和延迟。</a:t>
            </a:r>
            <a:endParaRPr>
              <a:solidFill>
                <a:schemeClr val="tx1">
                  <a:lumMod val="75000"/>
                  <a:lumOff val="25000"/>
                </a:schemeClr>
              </a:solidFill>
              <a:latin typeface="微软雅黑" panose="020B0503020204020204" charset="-122"/>
              <a:ea typeface="微软雅黑" panose="020B0503020204020204" charset="-122"/>
            </a:endParaRPr>
          </a:p>
        </p:txBody>
      </p:sp>
      <p:sp>
        <p:nvSpPr>
          <p:cNvPr id="23" name="矩形 22"/>
          <p:cNvSpPr/>
          <p:nvPr/>
        </p:nvSpPr>
        <p:spPr>
          <a:xfrm>
            <a:off x="1104966" y="1723982"/>
            <a:ext cx="219011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rPr>
              <a:t>2.</a:t>
            </a:r>
            <a:r>
              <a:rPr kumimoji="0" lang="zh-CN" altLang="en-US"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rPr>
              <a:t>视频的质量调整</a:t>
            </a:r>
            <a:endParaRPr kumimoji="0" lang="zh-CN" altLang="en-US" sz="2000" b="1" i="0" u="none" strike="noStrike" kern="1200" cap="none" spc="0" normalizeH="0" baseline="0" noProof="0" dirty="0">
              <a:ln>
                <a:noFill/>
              </a:ln>
              <a:solidFill>
                <a:srgbClr val="313C5B"/>
              </a:solidFill>
              <a:effectLst/>
              <a:uLnTx/>
              <a:uFillTx/>
              <a:latin typeface="微软雅黑" panose="020B0503020204020204" charset="-122"/>
              <a:ea typeface="微软雅黑" panose="020B0503020204020204" charset="-122"/>
              <a:cs typeface="+mn-cs"/>
            </a:endParaRPr>
          </a:p>
        </p:txBody>
      </p:sp>
      <p:cxnSp>
        <p:nvCxnSpPr>
          <p:cNvPr id="25" name="直接连接符 24"/>
          <p:cNvCxnSpPr/>
          <p:nvPr/>
        </p:nvCxnSpPr>
        <p:spPr>
          <a:xfrm>
            <a:off x="1196406" y="2159438"/>
            <a:ext cx="382612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86765" y="346710"/>
            <a:ext cx="2771140"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创新性</a:t>
            </a:r>
            <a:endParaRPr lang="zh-CN" altLang="en-US" sz="2800"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pic>
        <p:nvPicPr>
          <p:cNvPr id="2" name="图片 1" descr="013"/>
          <p:cNvPicPr>
            <a:picLocks noChangeAspect="1"/>
          </p:cNvPicPr>
          <p:nvPr/>
        </p:nvPicPr>
        <p:blipFill>
          <a:blip r:embed="rId3"/>
          <a:stretch>
            <a:fillRect/>
          </a:stretch>
        </p:blipFill>
        <p:spPr>
          <a:xfrm>
            <a:off x="6010275" y="1188720"/>
            <a:ext cx="4562475" cy="2281555"/>
          </a:xfrm>
          <a:prstGeom prst="rect">
            <a:avLst/>
          </a:prstGeom>
        </p:spPr>
      </p:pic>
      <p:grpSp>
        <p:nvGrpSpPr>
          <p:cNvPr id="18" name="组合 17"/>
          <p:cNvGrpSpPr/>
          <p:nvPr/>
        </p:nvGrpSpPr>
        <p:grpSpPr>
          <a:xfrm>
            <a:off x="6010275" y="3484245"/>
            <a:ext cx="4564380" cy="2320925"/>
            <a:chOff x="9465" y="5487"/>
            <a:chExt cx="7188" cy="3655"/>
          </a:xfrm>
        </p:grpSpPr>
        <p:pic>
          <p:nvPicPr>
            <p:cNvPr id="8" name="图片 7" descr="改"/>
            <p:cNvPicPr>
              <a:picLocks noChangeAspect="1"/>
            </p:cNvPicPr>
            <p:nvPr/>
          </p:nvPicPr>
          <p:blipFill>
            <a:blip r:embed="rId4"/>
            <a:srcRect b="29171"/>
            <a:stretch>
              <a:fillRect/>
            </a:stretch>
          </p:blipFill>
          <p:spPr>
            <a:xfrm>
              <a:off x="9465" y="5487"/>
              <a:ext cx="7188" cy="2564"/>
            </a:xfrm>
            <a:prstGeom prst="rect">
              <a:avLst/>
            </a:prstGeom>
          </p:spPr>
        </p:pic>
        <p:pic>
          <p:nvPicPr>
            <p:cNvPr id="10" name="图片 9" descr="013"/>
            <p:cNvPicPr>
              <a:picLocks noChangeAspect="1"/>
            </p:cNvPicPr>
            <p:nvPr/>
          </p:nvPicPr>
          <p:blipFill>
            <a:blip r:embed="rId3"/>
            <a:srcRect t="68049"/>
            <a:stretch>
              <a:fillRect/>
            </a:stretch>
          </p:blipFill>
          <p:spPr>
            <a:xfrm>
              <a:off x="9469" y="7994"/>
              <a:ext cx="7185" cy="1148"/>
            </a:xfrm>
            <a:prstGeom prst="rect">
              <a:avLst/>
            </a:prstGeom>
          </p:spPr>
        </p:pic>
      </p:grpSp>
      <p:grpSp>
        <p:nvGrpSpPr>
          <p:cNvPr id="3" name="组合 2"/>
          <p:cNvGrpSpPr/>
          <p:nvPr/>
        </p:nvGrpSpPr>
        <p:grpSpPr>
          <a:xfrm>
            <a:off x="6003290" y="3456940"/>
            <a:ext cx="4580890" cy="2343785"/>
            <a:chOff x="9451" y="5459"/>
            <a:chExt cx="7214" cy="3691"/>
          </a:xfrm>
        </p:grpSpPr>
        <p:sp>
          <p:nvSpPr>
            <p:cNvPr id="12" name="矩形 11"/>
            <p:cNvSpPr/>
            <p:nvPr/>
          </p:nvSpPr>
          <p:spPr>
            <a:xfrm>
              <a:off x="9466" y="5459"/>
              <a:ext cx="7185" cy="255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9451" y="8010"/>
              <a:ext cx="7215" cy="1140"/>
            </a:xfrm>
            <a:prstGeom prst="rect">
              <a:avLst/>
            </a:prstGeom>
            <a:noFill/>
            <a:ln w="28575" cmpd="sng">
              <a:solidFill>
                <a:srgbClr val="FFF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文本框 13"/>
          <p:cNvSpPr txBox="1"/>
          <p:nvPr/>
        </p:nvSpPr>
        <p:spPr>
          <a:xfrm>
            <a:off x="3783330" y="4718050"/>
            <a:ext cx="1562100" cy="368300"/>
          </a:xfrm>
          <a:prstGeom prst="rect">
            <a:avLst/>
          </a:prstGeom>
          <a:noFill/>
          <a:ln w="28575" cmpd="sng">
            <a:solidFill>
              <a:srgbClr val="FF0000"/>
            </a:solidFill>
            <a:prstDash val="solid"/>
          </a:ln>
        </p:spPr>
        <p:txBody>
          <a:bodyPr wrap="square" rtlCol="0">
            <a:spAutoFit/>
          </a:bodyPr>
          <a:p>
            <a:r>
              <a:rPr lang="zh-CN" altLang="en-US">
                <a:solidFill>
                  <a:srgbClr val="FF0000"/>
                </a:solidFill>
              </a:rPr>
              <a:t>降分辨率效果</a:t>
            </a:r>
            <a:endParaRPr lang="zh-CN" altLang="en-US">
              <a:solidFill>
                <a:srgbClr val="FF0000"/>
              </a:solidFill>
            </a:endParaRPr>
          </a:p>
        </p:txBody>
      </p:sp>
      <p:sp>
        <p:nvSpPr>
          <p:cNvPr id="15" name="文本框 14"/>
          <p:cNvSpPr txBox="1"/>
          <p:nvPr/>
        </p:nvSpPr>
        <p:spPr>
          <a:xfrm>
            <a:off x="3449955" y="5133975"/>
            <a:ext cx="1895475" cy="368300"/>
          </a:xfrm>
          <a:prstGeom prst="rect">
            <a:avLst/>
          </a:prstGeom>
          <a:solidFill>
            <a:schemeClr val="bg1">
              <a:lumMod val="75000"/>
            </a:schemeClr>
          </a:solidFill>
          <a:ln w="28575" cmpd="sng">
            <a:solidFill>
              <a:srgbClr val="FFFF00"/>
            </a:solidFill>
            <a:prstDash val="solid"/>
          </a:ln>
        </p:spPr>
        <p:txBody>
          <a:bodyPr wrap="square" rtlCol="0">
            <a:spAutoFit/>
          </a:bodyPr>
          <a:p>
            <a:r>
              <a:rPr lang="zh-CN" altLang="en-US">
                <a:solidFill>
                  <a:srgbClr val="FFFF00"/>
                </a:solidFill>
              </a:rPr>
              <a:t>保留分辨率效果</a:t>
            </a:r>
            <a:endParaRPr lang="zh-CN" altLang="en-US">
              <a:solidFill>
                <a:srgbClr val="FFFF00"/>
              </a:solidFill>
            </a:endParaRPr>
          </a:p>
        </p:txBody>
      </p:sp>
      <p:cxnSp>
        <p:nvCxnSpPr>
          <p:cNvPr id="16" name="直接箭头连接符 15"/>
          <p:cNvCxnSpPr>
            <a:stCxn id="14" idx="3"/>
            <a:endCxn id="12" idx="1"/>
          </p:cNvCxnSpPr>
          <p:nvPr/>
        </p:nvCxnSpPr>
        <p:spPr>
          <a:xfrm flipV="1">
            <a:off x="5345430" y="4266565"/>
            <a:ext cx="667385" cy="635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5" idx="3"/>
            <a:endCxn id="13" idx="1"/>
          </p:cNvCxnSpPr>
          <p:nvPr/>
        </p:nvCxnSpPr>
        <p:spPr>
          <a:xfrm>
            <a:off x="5345430" y="5318125"/>
            <a:ext cx="657860" cy="120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3523622" y="3805981"/>
            <a:ext cx="5144756" cy="492125"/>
          </a:xfrm>
          <a:prstGeom prst="rect">
            <a:avLst/>
          </a:prstGeom>
        </p:spPr>
        <p:txBody>
          <a:bodyPr wrap="square" lIns="0" tIns="0" rIns="0" bIns="0">
            <a:spAutoFit/>
          </a:bodyPr>
          <a:lstStyle/>
          <a:p>
            <a:pPr algn="ctr"/>
            <a:r>
              <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rPr>
              <a:t>计划进度、预期成果</a:t>
            </a:r>
            <a:endPar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PA_文本框 62"/>
          <p:cNvSpPr txBox="1"/>
          <p:nvPr>
            <p:custDataLst>
              <p:tags r:id="rId2"/>
            </p:custDataLst>
          </p:nvPr>
        </p:nvSpPr>
        <p:spPr>
          <a:xfrm>
            <a:off x="4262867" y="4432426"/>
            <a:ext cx="3666266" cy="245110"/>
          </a:xfrm>
          <a:prstGeom prst="rect">
            <a:avLst/>
          </a:prstGeom>
          <a:noFill/>
          <a:effectLst/>
        </p:spPr>
        <p:txBody>
          <a:bodyPr wrap="square" rtlCol="0">
            <a:spAutoFit/>
          </a:bodyPr>
          <a:lstStyle/>
          <a:p>
            <a:pPr algn="ct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Planned progress, expected results</a:t>
            </a:r>
            <a:endPar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1945005"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05</a:t>
            </a:r>
            <a:endParaRPr lang="zh-CN" alt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4" name="文本框 3"/>
          <p:cNvSpPr txBox="1"/>
          <p:nvPr/>
        </p:nvSpPr>
        <p:spPr>
          <a:xfrm>
            <a:off x="1045210" y="417195"/>
            <a:ext cx="3642995" cy="521970"/>
          </a:xfrm>
          <a:prstGeom prst="rect">
            <a:avLst/>
          </a:prstGeom>
          <a:noFill/>
        </p:spPr>
        <p:txBody>
          <a:bodyPr wrap="square" rtlCol="0">
            <a:spAutoFit/>
          </a:bodyPr>
          <a:p>
            <a:pPr algn="l">
              <a:buClrTx/>
              <a:buSzTx/>
              <a:buFontTx/>
            </a:pPr>
            <a:r>
              <a:rPr lang="zh-CN" altLang="en-US" sz="2800" smtClean="0">
                <a:latin typeface="微软雅黑" panose="020B0503020204020204" charset="-122"/>
                <a:ea typeface="微软雅黑" panose="020B0503020204020204" charset="-122"/>
                <a:sym typeface="+mn-ea"/>
              </a:rPr>
              <a:t>计划进度、预期成果</a:t>
            </a:r>
            <a:endParaRPr lang="zh-CN" altLang="en-US" sz="2800" smtClean="0">
              <a:latin typeface="微软雅黑" panose="020B0503020204020204" charset="-122"/>
              <a:ea typeface="微软雅黑" panose="020B0503020204020204" charset="-122"/>
            </a:endParaRPr>
          </a:p>
        </p:txBody>
      </p:sp>
      <p:sp>
        <p:nvSpPr>
          <p:cNvPr id="6" name="文本框 5"/>
          <p:cNvSpPr txBox="1"/>
          <p:nvPr/>
        </p:nvSpPr>
        <p:spPr>
          <a:xfrm>
            <a:off x="3556000" y="7539037"/>
            <a:ext cx="5080000" cy="3484245"/>
          </a:xfrm>
          <a:prstGeom prst="rect">
            <a:avLst/>
          </a:prstGeom>
          <a:noFill/>
          <a:ln w="9525">
            <a:noFill/>
          </a:ln>
        </p:spPr>
        <p:txBody>
          <a:bodyPr>
            <a:spAutoFit/>
          </a:bodyPr>
          <a:p>
            <a:pPr indent="0"/>
            <a:r>
              <a:rPr lang="en-US" sz="1050" b="0">
                <a:latin typeface="宋体" panose="02010600030101010101" pitchFamily="2" charset="-122"/>
              </a:rPr>
              <a:t>                    </a:t>
            </a:r>
            <a:endParaRPr lang="zh-CN" altLang="en-US"/>
          </a:p>
        </p:txBody>
      </p:sp>
      <p:sp>
        <p:nvSpPr>
          <p:cNvPr id="8" name="文本框 7"/>
          <p:cNvSpPr txBox="1"/>
          <p:nvPr/>
        </p:nvSpPr>
        <p:spPr>
          <a:xfrm>
            <a:off x="1119505" y="1031875"/>
            <a:ext cx="10412730" cy="5077460"/>
          </a:xfrm>
          <a:prstGeom prst="rect">
            <a:avLst/>
          </a:prstGeom>
          <a:noFill/>
        </p:spPr>
        <p:txBody>
          <a:bodyPr wrap="square" rtlCol="0">
            <a:spAutoFit/>
          </a:bodyPr>
          <a:p>
            <a:pPr fontAlgn="auto">
              <a:lnSpc>
                <a:spcPct val="150000"/>
              </a:lnSpc>
            </a:pPr>
            <a:r>
              <a:rPr>
                <a:latin typeface="仿宋" panose="02010609060101010101" charset="-122"/>
                <a:ea typeface="仿宋" panose="02010609060101010101" charset="-122"/>
                <a:cs typeface="仿宋" panose="02010609060101010101" charset="-122"/>
              </a:rPr>
              <a:t>计划进度：</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3-4月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完成语义分割和不同关注度视频块提取的方法研究以及试验</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4-6月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完成不同块的编码方式研究和试验，实现质量预调整</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6-7月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完成对应视频部分的传输试验和整体质量动态调整</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7-9月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完成视频块的解码拼接和拼接优化</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9-10月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进行最终的对比试验，完成对用户体验质量以及网络资源优化的评估</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10-12月</a:t>
            </a:r>
            <a:r>
              <a:rPr lang="zh-CN">
                <a:latin typeface="仿宋" panose="02010609060101010101" charset="-122"/>
                <a:ea typeface="仿宋" panose="02010609060101010101" charset="-122"/>
                <a:cs typeface="仿宋" panose="02010609060101010101" charset="-122"/>
              </a:rPr>
              <a:t>：</a:t>
            </a:r>
            <a:r>
              <a:rPr>
                <a:latin typeface="仿宋" panose="02010609060101010101" charset="-122"/>
                <a:ea typeface="仿宋" panose="02010609060101010101" charset="-122"/>
                <a:cs typeface="仿宋" panose="02010609060101010101" charset="-122"/>
              </a:rPr>
              <a:t>论文最终攥写与发表</a:t>
            </a:r>
            <a:endParaRPr>
              <a:latin typeface="仿宋" panose="02010609060101010101" charset="-122"/>
              <a:ea typeface="仿宋" panose="02010609060101010101" charset="-122"/>
              <a:cs typeface="仿宋" panose="02010609060101010101" charset="-122"/>
            </a:endParaRPr>
          </a:p>
          <a:p>
            <a:pPr fontAlgn="auto">
              <a:lnSpc>
                <a:spcPct val="150000"/>
              </a:lnSpc>
            </a:pP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预期成果：</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1.实现深度学习语义分割和视频块提取</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2.实现对不同视频块的编码预处理质量调整</a:t>
            </a:r>
            <a:endParaRPr>
              <a:latin typeface="仿宋" panose="02010609060101010101" charset="-122"/>
              <a:ea typeface="仿宋" panose="02010609060101010101" charset="-122"/>
              <a:cs typeface="仿宋" panose="02010609060101010101" charset="-122"/>
            </a:endParaRPr>
          </a:p>
          <a:p>
            <a:pPr fontAlgn="auto">
              <a:lnSpc>
                <a:spcPct val="150000"/>
              </a:lnSpc>
            </a:pPr>
            <a:r>
              <a:rPr>
                <a:latin typeface="仿宋" panose="02010609060101010101" charset="-122"/>
                <a:ea typeface="仿宋" panose="02010609060101010101" charset="-122"/>
                <a:cs typeface="仿宋" panose="02010609060101010101" charset="-122"/>
              </a:rPr>
              <a:t>3.实现质量调整</a:t>
            </a:r>
            <a:r>
              <a:rPr lang="zh-CN">
                <a:latin typeface="仿宋" panose="02010609060101010101" charset="-122"/>
                <a:ea typeface="仿宋" panose="02010609060101010101" charset="-122"/>
                <a:cs typeface="仿宋" panose="02010609060101010101" charset="-122"/>
              </a:rPr>
              <a:t>后的前后景视频拼接</a:t>
            </a:r>
            <a:endParaRPr lang="zh-CN">
              <a:latin typeface="仿宋" panose="02010609060101010101" charset="-122"/>
              <a:ea typeface="仿宋" panose="02010609060101010101" charset="-122"/>
              <a:cs typeface="仿宋" panose="02010609060101010101" charset="-122"/>
            </a:endParaRPr>
          </a:p>
        </p:txBody>
      </p:sp>
      <p:pic>
        <p:nvPicPr>
          <p:cNvPr id="2" name="图片 1"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3129280" y="3825875"/>
            <a:ext cx="5932805" cy="492125"/>
          </a:xfrm>
          <a:prstGeom prst="rect">
            <a:avLst/>
          </a:prstGeom>
        </p:spPr>
        <p:txBody>
          <a:bodyPr wrap="square" lIns="0" tIns="0" rIns="0" bIns="0">
            <a:spAutoFit/>
          </a:bodyPr>
          <a:lstStyle/>
          <a:p>
            <a:pPr algn="ctr"/>
            <a:r>
              <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rPr>
              <a:t>资料积累、 已有的前期研究成果</a:t>
            </a:r>
            <a:endParaRPr lang="zh-CN" altLang="en-US" sz="3200" b="1" smtClean="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PA_文本框 62"/>
          <p:cNvSpPr txBox="1"/>
          <p:nvPr>
            <p:custDataLst>
              <p:tags r:id="rId2"/>
            </p:custDataLst>
          </p:nvPr>
        </p:nvSpPr>
        <p:spPr>
          <a:xfrm>
            <a:off x="4262867" y="4432426"/>
            <a:ext cx="3666266" cy="245110"/>
          </a:xfrm>
          <a:prstGeom prst="rect">
            <a:avLst/>
          </a:prstGeom>
          <a:noFill/>
          <a:effectLst/>
        </p:spPr>
        <p:txBody>
          <a:bodyPr wrap="square" rtlCol="0">
            <a:spAutoFit/>
          </a:bodyPr>
          <a:lstStyle/>
          <a:p>
            <a:pPr algn="ctr"/>
            <a:r>
              <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Data accumulation, existing previous research results</a:t>
            </a:r>
            <a:endParaRPr lang="en-US" altLang="zh-CN" sz="10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1945005"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06</a:t>
            </a:r>
            <a:endParaRPr lang="zh-CN" alt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4" name="文本框 3"/>
          <p:cNvSpPr txBox="1"/>
          <p:nvPr/>
        </p:nvSpPr>
        <p:spPr>
          <a:xfrm>
            <a:off x="786765" y="417195"/>
            <a:ext cx="5349240" cy="521970"/>
          </a:xfrm>
          <a:prstGeom prst="rect">
            <a:avLst/>
          </a:prstGeom>
          <a:noFill/>
        </p:spPr>
        <p:txBody>
          <a:bodyPr wrap="square" rtlCol="0">
            <a:spAutoFit/>
          </a:bodyPr>
          <a:p>
            <a:pPr algn="l">
              <a:buClrTx/>
              <a:buSzTx/>
              <a:buFontTx/>
            </a:pPr>
            <a:r>
              <a:rPr lang="zh-CN" altLang="en-US" sz="2800" smtClean="0">
                <a:latin typeface="微软雅黑" panose="020B0503020204020204" charset="-122"/>
                <a:ea typeface="微软雅黑" panose="020B0503020204020204" charset="-122"/>
                <a:sym typeface="+mn-ea"/>
              </a:rPr>
              <a:t>资料积累、 已有的前期研究成果</a:t>
            </a:r>
            <a:endParaRPr lang="zh-CN" altLang="en-US" sz="2800" smtClean="0">
              <a:latin typeface="微软雅黑" panose="020B0503020204020204" charset="-122"/>
              <a:ea typeface="微软雅黑" panose="020B0503020204020204" charset="-122"/>
            </a:endParaRPr>
          </a:p>
        </p:txBody>
      </p:sp>
      <p:pic>
        <p:nvPicPr>
          <p:cNvPr id="1073743073" name="图片 1073743072"/>
          <p:cNvPicPr>
            <a:picLocks noChangeAspect="1"/>
          </p:cNvPicPr>
          <p:nvPr/>
        </p:nvPicPr>
        <p:blipFill>
          <a:blip r:embed="rId2"/>
          <a:stretch>
            <a:fillRect/>
          </a:stretch>
        </p:blipFill>
        <p:spPr>
          <a:xfrm>
            <a:off x="786765" y="1774825"/>
            <a:ext cx="5498465" cy="3308350"/>
          </a:xfrm>
          <a:prstGeom prst="rect">
            <a:avLst/>
          </a:prstGeom>
          <a:noFill/>
          <a:ln w="9525">
            <a:noFill/>
          </a:ln>
        </p:spPr>
      </p:pic>
      <p:sp>
        <p:nvSpPr>
          <p:cNvPr id="100" name="文本框 99"/>
          <p:cNvSpPr txBox="1"/>
          <p:nvPr/>
        </p:nvSpPr>
        <p:spPr>
          <a:xfrm>
            <a:off x="6285230" y="2137092"/>
            <a:ext cx="5080000" cy="2584450"/>
          </a:xfrm>
          <a:prstGeom prst="rect">
            <a:avLst/>
          </a:prstGeom>
          <a:noFill/>
          <a:ln w="9525">
            <a:noFill/>
          </a:ln>
        </p:spPr>
        <p:txBody>
          <a:bodyPr wrap="square">
            <a:spAutoFit/>
          </a:bodyPr>
          <a:p>
            <a:pPr algn="l"/>
            <a:r>
              <a:rPr lang="en-US" altLang="zh-CN" sz="1800" b="0">
                <a:latin typeface="仿宋" panose="02010609060101010101" charset="-122"/>
                <a:ea typeface="仿宋" panose="02010609060101010101" charset="-122"/>
                <a:cs typeface="仿宋" panose="02010609060101010101" charset="-122"/>
              </a:rPr>
              <a:t>    </a:t>
            </a:r>
            <a:r>
              <a:rPr lang="zh-CN" altLang="en-US" sz="1800" b="0">
                <a:latin typeface="仿宋" panose="02010609060101010101" charset="-122"/>
                <a:ea typeface="仿宋" panose="02010609060101010101" charset="-122"/>
                <a:cs typeface="仿宋" panose="02010609060101010101" charset="-122"/>
              </a:rPr>
              <a:t>切换延迟SDT在0.12秒左右起伏，且方差为0.00003475，因此我们认为，该切换时间非常小，稳定在0.12秒左右，符合项目效果预期。    </a:t>
            </a:r>
            <a:endParaRPr lang="zh-CN" altLang="en-US" sz="1800" b="0">
              <a:latin typeface="仿宋" panose="02010609060101010101" charset="-122"/>
              <a:ea typeface="仿宋" panose="02010609060101010101" charset="-122"/>
              <a:cs typeface="仿宋" panose="02010609060101010101" charset="-122"/>
            </a:endParaRPr>
          </a:p>
          <a:p>
            <a:pPr algn="l"/>
            <a:r>
              <a:rPr lang="zh-CN" altLang="en-US" sz="1800" b="0">
                <a:latin typeface="仿宋" panose="02010609060101010101" charset="-122"/>
                <a:ea typeface="仿宋" panose="02010609060101010101" charset="-122"/>
                <a:cs typeface="仿宋" panose="02010609060101010101" charset="-122"/>
              </a:rPr>
              <a:t>    综上所述，根据上述的FPS帧率测试和SDT场景切换延迟测试，该“多线索虚拟现实播放系统”以平均58.8946帧和0.12秒左右的切换延迟达到一个较为优秀的水准，完全满足用户对视频观看的需求。</a:t>
            </a:r>
            <a:endParaRPr lang="zh-CN" altLang="en-US">
              <a:latin typeface="仿宋" panose="02010609060101010101" charset="-122"/>
              <a:ea typeface="仿宋" panose="02010609060101010101" charset="-122"/>
              <a:cs typeface="仿宋" panose="02010609060101010101" charset="-122"/>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4" name="文本框 3"/>
          <p:cNvSpPr txBox="1"/>
          <p:nvPr/>
        </p:nvSpPr>
        <p:spPr>
          <a:xfrm>
            <a:off x="786765" y="346710"/>
            <a:ext cx="2771140" cy="521970"/>
          </a:xfrm>
          <a:prstGeom prst="rect">
            <a:avLst/>
          </a:prstGeom>
          <a:noFill/>
        </p:spPr>
        <p:txBody>
          <a:bodyPr wrap="square" rtlCol="0">
            <a:spAutoFit/>
          </a:bodyPr>
          <a:p>
            <a:r>
              <a:rPr lang="zh-CN" altLang="en-US" sz="2800" smtClean="0">
                <a:latin typeface="微软雅黑" panose="020B0503020204020204" charset="-122"/>
                <a:ea typeface="微软雅黑" panose="020B0503020204020204" charset="-122"/>
              </a:rPr>
              <a:t>展望未来</a:t>
            </a:r>
            <a:endParaRPr lang="zh-CN" altLang="en-US" sz="2800" smtClean="0">
              <a:latin typeface="微软雅黑" panose="020B0503020204020204" charset="-122"/>
              <a:ea typeface="微软雅黑" panose="020B0503020204020204" charset="-122"/>
            </a:endParaRPr>
          </a:p>
        </p:txBody>
      </p:sp>
      <p:sp>
        <p:nvSpPr>
          <p:cNvPr id="100" name="文本框 99"/>
          <p:cNvSpPr txBox="1"/>
          <p:nvPr/>
        </p:nvSpPr>
        <p:spPr>
          <a:xfrm>
            <a:off x="1435100" y="1176020"/>
            <a:ext cx="9613265" cy="1660525"/>
          </a:xfrm>
          <a:prstGeom prst="rect">
            <a:avLst/>
          </a:prstGeom>
          <a:noFill/>
          <a:ln w="9525">
            <a:noFill/>
          </a:ln>
        </p:spPr>
        <p:txBody>
          <a:bodyPr wrap="square">
            <a:spAutoFit/>
          </a:bodyPr>
          <a:p>
            <a:pPr algn="l"/>
            <a:r>
              <a:rPr lang="en-US" altLang="zh-CN" sz="1800" b="0">
                <a:latin typeface="仿宋" panose="02010609060101010101" charset="-122"/>
                <a:ea typeface="仿宋" panose="02010609060101010101" charset="-122"/>
                <a:cs typeface="仿宋" panose="02010609060101010101" charset="-122"/>
              </a:rPr>
              <a:t>    </a:t>
            </a:r>
            <a:r>
              <a:rPr lang="zh-CN" altLang="en-US" sz="1800" b="0">
                <a:latin typeface="仿宋" panose="02010609060101010101" charset="-122"/>
                <a:ea typeface="仿宋" panose="02010609060101010101" charset="-122"/>
                <a:cs typeface="仿宋" panose="02010609060101010101" charset="-122"/>
              </a:rPr>
              <a:t>未来，虚拟现实（VR）技术将成为主流的交互体验技术，将会在各项领域表现出无可替代的作用，尤其是在影音娱乐、媒体传播和创新教育方式上，VR技术将变得举足轻重。因此，本课题的研究目的，将结合VR未来发展的交互方式优化设计方面进行研究，提出一套由用户掌握剧情发展影视制作播放系统。</a:t>
            </a:r>
            <a:r>
              <a:rPr lang="zh-CN" altLang="en-US" sz="2400" b="1">
                <a:latin typeface="仿宋" panose="02010609060101010101" charset="-122"/>
                <a:ea typeface="仿宋" panose="02010609060101010101" charset="-122"/>
                <a:cs typeface="仿宋" panose="02010609060101010101" charset="-122"/>
              </a:rPr>
              <a:t>“多线索虚拟现实播放系统”，旨在为VR设备，尤其是VR影视的交互方式上提供新的方案。</a:t>
            </a:r>
            <a:endParaRPr lang="zh-CN" altLang="en-US" sz="2400" b="1">
              <a:latin typeface="仿宋" panose="02010609060101010101" charset="-122"/>
              <a:ea typeface="仿宋" panose="02010609060101010101" charset="-122"/>
              <a:cs typeface="仿宋" panose="02010609060101010101" charset="-122"/>
            </a:endParaRPr>
          </a:p>
        </p:txBody>
      </p:sp>
      <p:sp>
        <p:nvSpPr>
          <p:cNvPr id="2" name="文本框 1"/>
          <p:cNvSpPr txBox="1"/>
          <p:nvPr/>
        </p:nvSpPr>
        <p:spPr>
          <a:xfrm>
            <a:off x="1435100" y="3155950"/>
            <a:ext cx="9613900" cy="2399665"/>
          </a:xfrm>
          <a:prstGeom prst="rect">
            <a:avLst/>
          </a:prstGeom>
          <a:noFill/>
          <a:ln w="9525">
            <a:noFill/>
          </a:ln>
        </p:spPr>
        <p:txBody>
          <a:bodyPr wrap="square">
            <a:spAutoFit/>
          </a:bodyPr>
          <a:p>
            <a:pPr indent="266700"/>
            <a:r>
              <a:rPr lang="en-US" altLang="zh-CN" sz="1800" b="0">
                <a:latin typeface="仿宋" panose="02010609060101010101" charset="-122"/>
                <a:ea typeface="仿宋" panose="02010609060101010101" charset="-122"/>
                <a:cs typeface="仿宋" panose="02010609060101010101" charset="-122"/>
              </a:rPr>
              <a:t>  </a:t>
            </a:r>
            <a:r>
              <a:rPr lang="zh-CN" altLang="en-US" sz="2400" b="1">
                <a:latin typeface="仿宋" panose="02010609060101010101" charset="-122"/>
                <a:ea typeface="仿宋" panose="02010609060101010101" charset="-122"/>
                <a:cs typeface="仿宋" panose="02010609060101010101" charset="-122"/>
              </a:rPr>
              <a:t>展望未来，课题将继续延伸。</a:t>
            </a:r>
            <a:r>
              <a:rPr lang="zh-CN" altLang="en-US" sz="1800" b="0">
                <a:latin typeface="仿宋" panose="02010609060101010101" charset="-122"/>
                <a:ea typeface="仿宋" panose="02010609060101010101" charset="-122"/>
                <a:cs typeface="仿宋" panose="02010609060101010101" charset="-122"/>
              </a:rPr>
              <a:t>通过对现有视频编辑软件进行研究，课题将继续探索开发一个面向制片方更加友好的多线索虚拟现实视频开发软件，将视频源的处理增添到开发界面中，</a:t>
            </a:r>
            <a:r>
              <a:rPr lang="zh-CN" altLang="en-US" sz="2400" b="1">
                <a:latin typeface="仿宋" panose="02010609060101010101" charset="-122"/>
                <a:ea typeface="仿宋" panose="02010609060101010101" charset="-122"/>
                <a:cs typeface="仿宋" panose="02010609060101010101" charset="-122"/>
              </a:rPr>
              <a:t>加入时间轴、视频处理工具等元素，旨在成为一套成熟且全面的，集“视频播放器”与“视频开发软件”于一体的多线索虚拟现实播放系统。</a:t>
            </a:r>
            <a:r>
              <a:rPr lang="zh-CN" altLang="en-US" sz="1800" b="0">
                <a:latin typeface="仿宋" panose="02010609060101010101" charset="-122"/>
                <a:ea typeface="仿宋" panose="02010609060101010101" charset="-122"/>
                <a:cs typeface="仿宋" panose="02010609060101010101" charset="-122"/>
              </a:rPr>
              <a:t>它将为未来VR影视拓宽拍摄、展示提供思路，促进VR技术在电影艺术作品中的应用与发展。它将使VR技术的“沉浸、交互性、构想性”三个特征充分体现到具体的运用中，以此满足创作者对新的舞台和观众间的关系的探索，满足多媒体交互方式创新的迫切需要。</a:t>
            </a:r>
            <a:endParaRPr lang="zh-CN" altLang="en-US">
              <a:latin typeface="仿宋" panose="02010609060101010101" charset="-122"/>
              <a:ea typeface="仿宋" panose="02010609060101010101" charset="-122"/>
              <a:cs typeface="仿宋" panose="02010609060101010101"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1" y="4194810"/>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
        <p:nvSpPr>
          <p:cNvPr id="17" name="矩形 16"/>
          <p:cNvSpPr/>
          <p:nvPr/>
        </p:nvSpPr>
        <p:spPr>
          <a:xfrm>
            <a:off x="-1" y="1717"/>
            <a:ext cx="12192000" cy="4193093"/>
          </a:xfrm>
          <a:prstGeom prst="rect">
            <a:avLst/>
          </a:prstGeom>
          <a:solidFill>
            <a:srgbClr val="364F6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
        <p:nvSpPr>
          <p:cNvPr id="18" name="矩形 17"/>
          <p:cNvSpPr/>
          <p:nvPr/>
        </p:nvSpPr>
        <p:spPr>
          <a:xfrm>
            <a:off x="2073554" y="1861270"/>
            <a:ext cx="8102600" cy="830997"/>
          </a:xfrm>
          <a:prstGeom prst="rect">
            <a:avLst/>
          </a:prstGeom>
        </p:spPr>
        <p:txBody>
          <a:bodyPr wrap="square">
            <a:spAutoFit/>
          </a:bodyPr>
          <a:lstStyle/>
          <a:p>
            <a:pPr algn="ctr">
              <a:defRPr/>
            </a:pPr>
            <a:r>
              <a:rPr lang="zh-CN" altLang="en-US" sz="4800" b="1" smtClean="0">
                <a:solidFill>
                  <a:srgbClr val="FFFFFF"/>
                </a:solidFill>
                <a:latin typeface="微软雅黑" panose="020B0503020204020204" charset="-122"/>
                <a:ea typeface="微软雅黑" panose="020B0503020204020204" charset="-122"/>
              </a:rPr>
              <a:t>汇报完毕，感谢倾听</a:t>
            </a:r>
            <a:endParaRPr lang="zh-CN" altLang="en-US" sz="4800" b="1">
              <a:solidFill>
                <a:srgbClr val="FFFFFF"/>
              </a:solidFill>
              <a:latin typeface="微软雅黑" panose="020B0503020204020204" charset="-122"/>
              <a:ea typeface="微软雅黑" panose="020B0503020204020204" charset="-122"/>
            </a:endParaRPr>
          </a:p>
        </p:txBody>
      </p:sp>
      <p:sp>
        <p:nvSpPr>
          <p:cNvPr id="25" name="椭圆 24"/>
          <p:cNvSpPr/>
          <p:nvPr/>
        </p:nvSpPr>
        <p:spPr>
          <a:xfrm>
            <a:off x="5590878" y="3689801"/>
            <a:ext cx="1066804" cy="1066804"/>
          </a:xfrm>
          <a:prstGeom prst="ellipse">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3" name="图片 2" descr="图层 1"/>
          <p:cNvPicPr>
            <a:picLocks noChangeAspect="1"/>
          </p:cNvPicPr>
          <p:nvPr/>
        </p:nvPicPr>
        <p:blipFill>
          <a:blip r:embed="rId2"/>
          <a:stretch>
            <a:fillRect/>
          </a:stretch>
        </p:blipFill>
        <p:spPr>
          <a:xfrm>
            <a:off x="5779135" y="3872230"/>
            <a:ext cx="633730" cy="701675"/>
          </a:xfrm>
          <a:prstGeom prst="rect">
            <a:avLst/>
          </a:prstGeom>
        </p:spPr>
      </p:pic>
      <p:sp>
        <p:nvSpPr>
          <p:cNvPr id="5" name="矩形 4"/>
          <p:cNvSpPr/>
          <p:nvPr/>
        </p:nvSpPr>
        <p:spPr>
          <a:xfrm>
            <a:off x="9895840" y="5767189"/>
            <a:ext cx="1706880" cy="460375"/>
          </a:xfrm>
          <a:prstGeom prst="rect">
            <a:avLst/>
          </a:prstGeom>
        </p:spPr>
        <p:txBody>
          <a:bodyPr wrap="none">
            <a:spAutoFit/>
          </a:bodyPr>
          <a:p>
            <a:pPr algn="ctr">
              <a:defRPr/>
            </a:pPr>
            <a:r>
              <a:rPr lang="zh-CN" altLang="en-US" sz="2400" smtClean="0">
                <a:solidFill>
                  <a:srgbClr val="364F6E"/>
                </a:solidFill>
                <a:latin typeface="Times New Roman" panose="02020603050405020304"/>
                <a:ea typeface="华文楷体"/>
              </a:rPr>
              <a:t>姓名：宗楠</a:t>
            </a:r>
            <a:endParaRPr lang="zh-CN" altLang="en-US" sz="2400" smtClean="0">
              <a:solidFill>
                <a:srgbClr val="364F6E"/>
              </a:solidFill>
              <a:latin typeface="Times New Roman" panose="02020603050405020304"/>
              <a:ea typeface="华文楷体"/>
            </a:endParaRPr>
          </a:p>
        </p:txBody>
      </p:sp>
      <p:sp>
        <p:nvSpPr>
          <p:cNvPr id="6" name="矩形 5"/>
          <p:cNvSpPr/>
          <p:nvPr/>
        </p:nvSpPr>
        <p:spPr>
          <a:xfrm>
            <a:off x="235111" y="5767308"/>
            <a:ext cx="4450080" cy="460375"/>
          </a:xfrm>
          <a:prstGeom prst="rect">
            <a:avLst/>
          </a:prstGeom>
        </p:spPr>
        <p:txBody>
          <a:bodyPr wrap="none">
            <a:spAutoFit/>
          </a:bodyPr>
          <a:p>
            <a:pPr algn="ctr">
              <a:defRPr/>
            </a:pPr>
            <a:r>
              <a:rPr lang="zh-CN" altLang="en-US" sz="2400">
                <a:solidFill>
                  <a:srgbClr val="364F6E"/>
                </a:solidFill>
                <a:latin typeface="Times New Roman" panose="02020603050405020304"/>
                <a:ea typeface="华文楷体"/>
              </a:rPr>
              <a:t>学院：巴黎高科卓越工程师学院</a:t>
            </a:r>
            <a:endParaRPr lang="zh-CN" altLang="en-US" sz="2400">
              <a:solidFill>
                <a:srgbClr val="364F6E"/>
              </a:solidFill>
              <a:latin typeface="Times New Roman" panose="02020603050405020304"/>
              <a:ea typeface="华文楷体"/>
            </a:endParaRPr>
          </a:p>
        </p:txBody>
      </p:sp>
      <p:sp>
        <p:nvSpPr>
          <p:cNvPr id="7" name="矩形 6"/>
          <p:cNvSpPr/>
          <p:nvPr/>
        </p:nvSpPr>
        <p:spPr>
          <a:xfrm>
            <a:off x="5078095" y="5767189"/>
            <a:ext cx="2316480" cy="460375"/>
          </a:xfrm>
          <a:prstGeom prst="rect">
            <a:avLst/>
          </a:prstGeom>
        </p:spPr>
        <p:txBody>
          <a:bodyPr wrap="none">
            <a:spAutoFit/>
          </a:bodyPr>
          <a:p>
            <a:pPr algn="ctr">
              <a:defRPr/>
            </a:pPr>
            <a:r>
              <a:rPr lang="zh-CN" altLang="en-US" sz="2400">
                <a:solidFill>
                  <a:srgbClr val="364F6E"/>
                </a:solidFill>
                <a:latin typeface="Times New Roman" panose="02020603050405020304"/>
                <a:ea typeface="华文楷体"/>
              </a:rPr>
              <a:t>专业</a:t>
            </a:r>
            <a:r>
              <a:rPr lang="zh-CN" altLang="en-US" sz="2400" smtClean="0">
                <a:solidFill>
                  <a:srgbClr val="364F6E"/>
                </a:solidFill>
                <a:latin typeface="Times New Roman" panose="02020603050405020304"/>
                <a:ea typeface="华文楷体"/>
              </a:rPr>
              <a:t>：信息工程</a:t>
            </a:r>
            <a:endParaRPr lang="zh-CN" altLang="en-US" sz="2400" smtClean="0">
              <a:solidFill>
                <a:srgbClr val="364F6E"/>
              </a:solidFill>
              <a:latin typeface="Times New Roman" panose="02020603050405020304"/>
              <a:ea typeface="华文楷体"/>
            </a:endParaRPr>
          </a:p>
        </p:txBody>
      </p:sp>
      <p:sp>
        <p:nvSpPr>
          <p:cNvPr id="8" name="矩形 7"/>
          <p:cNvSpPr/>
          <p:nvPr/>
        </p:nvSpPr>
        <p:spPr>
          <a:xfrm>
            <a:off x="7708900" y="5767189"/>
            <a:ext cx="2011680" cy="460375"/>
          </a:xfrm>
          <a:prstGeom prst="rect">
            <a:avLst/>
          </a:prstGeom>
        </p:spPr>
        <p:txBody>
          <a:bodyPr wrap="none">
            <a:spAutoFit/>
          </a:bodyPr>
          <a:p>
            <a:pPr algn="ctr">
              <a:defRPr/>
            </a:pPr>
            <a:r>
              <a:rPr lang="zh-CN" altLang="en-US" sz="2400" smtClean="0">
                <a:solidFill>
                  <a:srgbClr val="364F6E"/>
                </a:solidFill>
                <a:latin typeface="Times New Roman" panose="02020603050405020304"/>
                <a:ea typeface="华文楷体"/>
              </a:rPr>
              <a:t>导师：陆佳亮</a:t>
            </a:r>
            <a:endParaRPr lang="zh-CN" altLang="en-US" sz="2400" smtClean="0">
              <a:solidFill>
                <a:srgbClr val="364F6E"/>
              </a:solidFill>
              <a:latin typeface="Times New Roman" panose="02020603050405020304"/>
              <a:ea typeface="华文楷体"/>
            </a:endParaRPr>
          </a:p>
        </p:txBody>
      </p:sp>
      <p:pic>
        <p:nvPicPr>
          <p:cNvPr id="9" name="图片 8"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2623820" y="3790950"/>
            <a:ext cx="6947535" cy="492125"/>
          </a:xfrm>
          <a:prstGeom prst="rect">
            <a:avLst/>
          </a:prstGeom>
        </p:spPr>
        <p:txBody>
          <a:bodyPr wrap="square" lIns="0" tIns="0" rIns="0" bIns="0">
            <a:spAutoFit/>
          </a:bodyPr>
          <a:lstStyle/>
          <a:p>
            <a:pPr algn="ctr"/>
            <a:r>
              <a:rPr lang="zh-CN" altLang="en-US" sz="3200">
                <a:solidFill>
                  <a:schemeClr val="bg1"/>
                </a:solidFill>
                <a:sym typeface="+mn-ea"/>
              </a:rPr>
              <a:t>课题的研究意义</a:t>
            </a:r>
            <a:r>
              <a:rPr lang="en-US" altLang="zh-CN" sz="3200">
                <a:solidFill>
                  <a:schemeClr val="bg1"/>
                </a:solidFill>
                <a:sym typeface="+mn-ea"/>
              </a:rPr>
              <a:t>&amp;</a:t>
            </a:r>
            <a:r>
              <a:rPr lang="zh-CN" altLang="en-US" sz="3200">
                <a:solidFill>
                  <a:schemeClr val="bg1"/>
                </a:solidFill>
                <a:sym typeface="+mn-ea"/>
              </a:rPr>
              <a:t>国内外研究现状分析</a:t>
            </a:r>
            <a:endParaRPr lang="zh-CN" altLang="en-US" sz="3200" b="1" dirty="0">
              <a:solidFill>
                <a:schemeClr val="bg1"/>
              </a:solidFill>
              <a:latin typeface="微软雅黑" panose="020B0503020204020204" charset="-122"/>
              <a:ea typeface="微软雅黑" panose="020B0503020204020204" charset="-122"/>
              <a:cs typeface="Arial" panose="020B0604020202020204" pitchFamily="34" charset="0"/>
              <a:sym typeface="+mn-ea"/>
            </a:endParaRPr>
          </a:p>
        </p:txBody>
      </p:sp>
      <p:sp>
        <p:nvSpPr>
          <p:cNvPr id="20" name="PA_文本框 62"/>
          <p:cNvSpPr txBox="1"/>
          <p:nvPr>
            <p:custDataLst>
              <p:tags r:id="rId2"/>
            </p:custDataLst>
          </p:nvPr>
        </p:nvSpPr>
        <p:spPr>
          <a:xfrm>
            <a:off x="3803015" y="4455160"/>
            <a:ext cx="4589145" cy="275590"/>
          </a:xfrm>
          <a:prstGeom prst="rect">
            <a:avLst/>
          </a:prstGeom>
          <a:noFill/>
          <a:effectLst/>
        </p:spPr>
        <p:txBody>
          <a:bodyPr wrap="square" rtlCol="0">
            <a:spAutoFit/>
          </a:bodyPr>
          <a:lstStyle/>
          <a:p>
            <a:pPr algn="ctr"/>
            <a:r>
              <a:rPr lang="en-US" altLang="zh-CN" sz="12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Significance of Project &amp; Domestic/Abroad Research Analysis</a:t>
            </a:r>
            <a:endParaRPr lang="en-US" altLang="zh-CN" sz="12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1781175"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01</a:t>
            </a:r>
            <a:endParaRPr 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pic>
        <p:nvPicPr>
          <p:cNvPr id="7" name="图片 6" descr="校标-标志中英文横版"/>
          <p:cNvPicPr>
            <a:picLocks noChangeAspect="1"/>
          </p:cNvPicPr>
          <p:nvPr/>
        </p:nvPicPr>
        <p:blipFill>
          <a:blip r:embed="rId3"/>
          <a:stretch>
            <a:fillRect/>
          </a:stretch>
        </p:blipFill>
        <p:spPr>
          <a:xfrm>
            <a:off x="8915400" y="167640"/>
            <a:ext cx="3105785" cy="1021080"/>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 name="文本框 2"/>
          <p:cNvSpPr txBox="1"/>
          <p:nvPr/>
        </p:nvSpPr>
        <p:spPr>
          <a:xfrm>
            <a:off x="247650" y="1188720"/>
            <a:ext cx="7444740" cy="538480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课题背景</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    目前</a:t>
            </a:r>
            <a:r>
              <a:rPr lang="zh-CN" altLang="en-US" sz="2400">
                <a:latin typeface="仿宋" panose="02010609060101010101" charset="-122"/>
                <a:ea typeface="仿宋" panose="02010609060101010101" charset="-122"/>
                <a:cs typeface="仿宋" panose="02010609060101010101" charset="-122"/>
              </a:rPr>
              <a:t>VR 视频的</a:t>
            </a:r>
            <a:r>
              <a:rPr lang="zh-CN" altLang="en-US" sz="2400">
                <a:latin typeface="仿宋" panose="02010609060101010101" charset="-122"/>
                <a:ea typeface="仿宋" panose="02010609060101010101" charset="-122"/>
                <a:cs typeface="仿宋" panose="02010609060101010101" charset="-122"/>
              </a:rPr>
              <a:t>内容形态上包括：</a:t>
            </a:r>
            <a:endParaRPr lang="zh-CN" altLang="en-US" sz="2400">
              <a:latin typeface="仿宋" panose="02010609060101010101" charset="-122"/>
              <a:ea typeface="仿宋" panose="02010609060101010101" charset="-122"/>
              <a:cs typeface="仿宋" panose="02010609060101010101" charset="-122"/>
            </a:endParaRPr>
          </a:p>
          <a:p>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1.</a:t>
            </a:r>
            <a:r>
              <a:rPr lang="zh-CN" altLang="en-US" sz="2400">
                <a:latin typeface="仿宋" panose="02010609060101010101" charset="-122"/>
                <a:ea typeface="仿宋" panose="02010609060101010101" charset="-122"/>
                <a:cs typeface="仿宋" panose="02010609060101010101" charset="-122"/>
              </a:rPr>
              <a:t>VR 视频（</a:t>
            </a:r>
            <a:r>
              <a:rPr lang="en-US" altLang="zh-CN" sz="2400">
                <a:latin typeface="仿宋" panose="02010609060101010101" charset="-122"/>
                <a:ea typeface="仿宋" panose="02010609060101010101" charset="-122"/>
                <a:cs typeface="仿宋" panose="02010609060101010101" charset="-122"/>
              </a:rPr>
              <a:t>360</a:t>
            </a:r>
            <a:r>
              <a:rPr lang="zh-CN" altLang="en-US" sz="2400">
                <a:latin typeface="仿宋" panose="02010609060101010101" charset="-122"/>
                <a:ea typeface="仿宋" panose="02010609060101010101" charset="-122"/>
                <a:cs typeface="仿宋" panose="02010609060101010101" charset="-122"/>
              </a:rPr>
              <a:t>度全景视频）</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全景摄像头拍摄（</a:t>
            </a:r>
            <a:r>
              <a:rPr lang="en-US" altLang="zh-CN" sz="2400">
                <a:latin typeface="仿宋" panose="02010609060101010101" charset="-122"/>
                <a:ea typeface="仿宋" panose="02010609060101010101" charset="-122"/>
                <a:cs typeface="仿宋" panose="02010609060101010101" charset="-122"/>
              </a:rPr>
              <a:t>panorama</a:t>
            </a:r>
            <a:r>
              <a:rPr lang="zh-CN" altLang="en-US" sz="2400">
                <a:latin typeface="仿宋" panose="02010609060101010101" charset="-122"/>
                <a:ea typeface="仿宋" panose="02010609060101010101" charset="-122"/>
                <a:cs typeface="仿宋" panose="02010609060101010101" charset="-122"/>
              </a:rPr>
              <a:t>，单目或</a:t>
            </a:r>
            <a:r>
              <a:rPr lang="zh-CN" altLang="en-US" sz="2400">
                <a:latin typeface="仿宋" panose="02010609060101010101" charset="-122"/>
                <a:ea typeface="仿宋" panose="02010609060101010101" charset="-122"/>
                <a:cs typeface="仿宋" panose="02010609060101010101" charset="-122"/>
              </a:rPr>
              <a:t>双目</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2.</a:t>
            </a:r>
            <a:r>
              <a:rPr lang="zh-CN" altLang="en-US" sz="2400">
                <a:latin typeface="仿宋" panose="02010609060101010101" charset="-122"/>
                <a:ea typeface="仿宋" panose="02010609060101010101" charset="-122"/>
                <a:cs typeface="仿宋" panose="02010609060101010101" charset="-122"/>
              </a:rPr>
              <a:t> VR CG （computer graphic，计算机图形）</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rPr>
              <a:t>计算机图形生成三维模型</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r>
              <a:rPr lang="zh-CN" altLang="en-US" sz="2400">
                <a:latin typeface="仿宋" panose="02010609060101010101" charset="-122"/>
                <a:ea typeface="仿宋" panose="02010609060101010101" charset="-122"/>
                <a:cs typeface="仿宋" panose="02010609060101010101" charset="-122"/>
              </a:rPr>
              <a:t>    本课题主要针对摄像机拍摄并合成的全景视频提出视频处理</a:t>
            </a:r>
            <a:r>
              <a:rPr lang="zh-CN" altLang="en-US" sz="2400">
                <a:latin typeface="仿宋" panose="02010609060101010101" charset="-122"/>
                <a:ea typeface="仿宋" panose="02010609060101010101" charset="-122"/>
                <a:cs typeface="仿宋" panose="02010609060101010101" charset="-122"/>
              </a:rPr>
              <a:t>结合深度学习方法进行预/实时优化的方案。</a:t>
            </a:r>
            <a:endParaRPr lang="zh-CN" altLang="en-US" sz="2400">
              <a:latin typeface="仿宋" panose="02010609060101010101" charset="-122"/>
              <a:ea typeface="仿宋" panose="02010609060101010101" charset="-122"/>
              <a:cs typeface="仿宋" panose="02010609060101010101" charset="-122"/>
            </a:endParaRPr>
          </a:p>
          <a:p>
            <a:endParaRPr lang="zh-CN" altLang="en-US" sz="2800">
              <a:latin typeface="仿宋" panose="02010609060101010101" charset="-122"/>
              <a:ea typeface="仿宋" panose="02010609060101010101" charset="-122"/>
              <a:cs typeface="仿宋" panose="02010609060101010101" charset="-122"/>
            </a:endParaRPr>
          </a:p>
          <a:p>
            <a:endParaRPr lang="en-US" altLang="zh-CN" sz="2800" b="1">
              <a:latin typeface="仿宋" panose="02010609060101010101" charset="-122"/>
              <a:ea typeface="仿宋" panose="02010609060101010101" charset="-122"/>
              <a:cs typeface="仿宋" panose="02010609060101010101" charset="-122"/>
            </a:endParaRPr>
          </a:p>
        </p:txBody>
      </p:sp>
      <p:sp>
        <p:nvSpPr>
          <p:cNvPr id="4" name="文本框 3"/>
          <p:cNvSpPr txBox="1"/>
          <p:nvPr/>
        </p:nvSpPr>
        <p:spPr>
          <a:xfrm>
            <a:off x="331300" y="181941"/>
            <a:ext cx="2772561" cy="521970"/>
          </a:xfrm>
          <a:prstGeom prst="rect">
            <a:avLst/>
          </a:prstGeom>
          <a:noFill/>
        </p:spPr>
        <p:txBody>
          <a:bodyPr wrap="square" rtlCol="0">
            <a:spAutoFit/>
          </a:bodyPr>
          <a:p>
            <a:r>
              <a:rPr lang="zh-CN" altLang="en-US" sz="2800" b="1" smtClean="0">
                <a:latin typeface="微软雅黑" panose="020B0503020204020204" charset="-122"/>
                <a:ea typeface="微软雅黑" panose="020B0503020204020204" charset="-122"/>
              </a:rPr>
              <a:t>课题研究意义</a:t>
            </a:r>
            <a:endParaRPr lang="zh-CN" altLang="en-US" sz="2800" b="1"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pic>
        <p:nvPicPr>
          <p:cNvPr id="2" name="图片 10"/>
          <p:cNvPicPr>
            <a:picLocks noChangeAspect="1"/>
          </p:cNvPicPr>
          <p:nvPr/>
        </p:nvPicPr>
        <p:blipFill>
          <a:blip r:embed="rId3"/>
          <a:stretch>
            <a:fillRect/>
          </a:stretch>
        </p:blipFill>
        <p:spPr>
          <a:xfrm>
            <a:off x="7692390" y="1379220"/>
            <a:ext cx="2538730" cy="2188210"/>
          </a:xfrm>
          <a:prstGeom prst="rect">
            <a:avLst/>
          </a:prstGeom>
          <a:noFill/>
          <a:ln w="9525">
            <a:noFill/>
          </a:ln>
        </p:spPr>
      </p:pic>
      <p:pic>
        <p:nvPicPr>
          <p:cNvPr id="5" name="图片 4" descr="1"/>
          <p:cNvPicPr>
            <a:picLocks noChangeAspect="1"/>
          </p:cNvPicPr>
          <p:nvPr/>
        </p:nvPicPr>
        <p:blipFill>
          <a:blip r:embed="rId4"/>
          <a:srcRect l="13842" t="8503" r="21610" b="24910"/>
          <a:stretch>
            <a:fillRect/>
          </a:stretch>
        </p:blipFill>
        <p:spPr>
          <a:xfrm>
            <a:off x="7692390" y="3567430"/>
            <a:ext cx="3583940" cy="1979930"/>
          </a:xfrm>
          <a:prstGeom prst="rect">
            <a:avLst/>
          </a:prstGeom>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 name="文本框 2"/>
          <p:cNvSpPr txBox="1"/>
          <p:nvPr/>
        </p:nvSpPr>
        <p:spPr>
          <a:xfrm>
            <a:off x="1230630" y="1543050"/>
            <a:ext cx="9911715" cy="4154170"/>
          </a:xfrm>
          <a:prstGeom prst="rect">
            <a:avLst/>
          </a:prstGeom>
          <a:noFill/>
        </p:spPr>
        <p:txBody>
          <a:bodyPr wrap="square" rtlCol="0">
            <a:spAutoFit/>
          </a:bodyPr>
          <a:p>
            <a:r>
              <a:rPr lang="zh-CN" altLang="en-US" sz="2400">
                <a:latin typeface="仿宋" panose="02010609060101010101" charset="-122"/>
                <a:ea typeface="仿宋" panose="02010609060101010101" charset="-122"/>
                <a:cs typeface="仿宋" panose="02010609060101010101" charset="-122"/>
              </a:rPr>
              <a:t>研究意义</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pPr algn="l">
              <a:buClrTx/>
              <a:buSzTx/>
              <a:buFontTx/>
            </a:pPr>
            <a:r>
              <a:rPr lang="zh-CN" altLang="en-US" sz="2400">
                <a:latin typeface="仿宋" panose="02010609060101010101" charset="-122"/>
                <a:ea typeface="仿宋" panose="02010609060101010101" charset="-122"/>
                <a:cs typeface="仿宋" panose="02010609060101010101" charset="-122"/>
              </a:rPr>
              <a:t>    </a:t>
            </a:r>
            <a:r>
              <a:rPr lang="zh-CN" altLang="en-US" sz="2400">
                <a:latin typeface="仿宋" panose="02010609060101010101" charset="-122"/>
                <a:ea typeface="仿宋" panose="02010609060101010101" charset="-122"/>
                <a:cs typeface="仿宋" panose="02010609060101010101" charset="-122"/>
                <a:sym typeface="+mn-ea"/>
              </a:rPr>
              <a:t>VR视频优秀</a:t>
            </a:r>
            <a:r>
              <a:rPr lang="zh-CN" altLang="en-US" sz="2400">
                <a:latin typeface="仿宋" panose="02010609060101010101" charset="-122"/>
                <a:ea typeface="仿宋" panose="02010609060101010101" charset="-122"/>
                <a:cs typeface="仿宋" panose="02010609060101010101" charset="-122"/>
                <a:sym typeface="+mn-ea"/>
              </a:rPr>
              <a:t>的沉浸体验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高分辨率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流畅的帧率</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高分辨率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流畅的帧率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大量的传输、储存资源消耗</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=&gt;  </a:t>
            </a:r>
            <a:r>
              <a:rPr lang="zh-CN" altLang="en-US" sz="2400">
                <a:latin typeface="仿宋" panose="02010609060101010101" charset="-122"/>
                <a:ea typeface="仿宋" panose="02010609060101010101" charset="-122"/>
                <a:cs typeface="仿宋" panose="02010609060101010101" charset="-122"/>
                <a:sym typeface="+mn-ea"/>
              </a:rPr>
              <a:t>深度学习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视频质量调整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几乎不影响体验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减少</a:t>
            </a:r>
            <a:r>
              <a:rPr lang="zh-CN" altLang="en-US" sz="2400">
                <a:latin typeface="仿宋" panose="02010609060101010101" charset="-122"/>
                <a:ea typeface="仿宋" panose="02010609060101010101" charset="-122"/>
                <a:cs typeface="仿宋" panose="02010609060101010101" charset="-122"/>
                <a:sym typeface="+mn-ea"/>
              </a:rPr>
              <a:t>各种资源消耗</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zh-CN" altLang="en-US" sz="2400">
                <a:latin typeface="仿宋" panose="02010609060101010101" charset="-122"/>
                <a:ea typeface="仿宋" panose="02010609060101010101" charset="-122"/>
                <a:cs typeface="仿宋" panose="02010609060101010101" charset="-122"/>
                <a:sym typeface="+mn-ea"/>
              </a:rPr>
              <a:t>    进行相关的研究可以优化</a:t>
            </a:r>
            <a:r>
              <a:rPr lang="en-US" altLang="zh-CN" sz="2400">
                <a:latin typeface="仿宋" panose="02010609060101010101" charset="-122"/>
                <a:ea typeface="仿宋" panose="02010609060101010101" charset="-122"/>
                <a:cs typeface="仿宋" panose="02010609060101010101" charset="-122"/>
                <a:sym typeface="+mn-ea"/>
              </a:rPr>
              <a:t>VR</a:t>
            </a:r>
            <a:r>
              <a:rPr lang="zh-CN" altLang="en-US" sz="2400">
                <a:latin typeface="仿宋" panose="02010609060101010101" charset="-122"/>
                <a:ea typeface="仿宋" panose="02010609060101010101" charset="-122"/>
                <a:cs typeface="仿宋" panose="02010609060101010101" charset="-122"/>
                <a:sym typeface="+mn-ea"/>
              </a:rPr>
              <a:t>视频的传输储存，同时结合</a:t>
            </a:r>
            <a:r>
              <a:rPr lang="en-US" altLang="zh-CN" sz="2400">
                <a:latin typeface="仿宋" panose="02010609060101010101" charset="-122"/>
                <a:ea typeface="仿宋" panose="02010609060101010101" charset="-122"/>
                <a:cs typeface="仿宋" panose="02010609060101010101" charset="-122"/>
                <a:sym typeface="+mn-ea"/>
              </a:rPr>
              <a:t>5G</a:t>
            </a:r>
            <a:r>
              <a:rPr lang="zh-CN" altLang="en-US" sz="2400">
                <a:latin typeface="仿宋" panose="02010609060101010101" charset="-122"/>
                <a:ea typeface="仿宋" panose="02010609060101010101" charset="-122"/>
                <a:cs typeface="仿宋" panose="02010609060101010101" charset="-122"/>
                <a:sym typeface="+mn-ea"/>
              </a:rPr>
              <a:t>技术，能够为未来全景视频直播和实时</a:t>
            </a:r>
            <a:r>
              <a:rPr lang="en-US" altLang="zh-CN" sz="2400">
                <a:latin typeface="仿宋" panose="02010609060101010101" charset="-122"/>
                <a:ea typeface="仿宋" panose="02010609060101010101" charset="-122"/>
                <a:cs typeface="仿宋" panose="02010609060101010101" charset="-122"/>
                <a:sym typeface="+mn-ea"/>
              </a:rPr>
              <a:t>VR</a:t>
            </a:r>
            <a:r>
              <a:rPr lang="zh-CN" altLang="en-US" sz="2400">
                <a:latin typeface="仿宋" panose="02010609060101010101" charset="-122"/>
                <a:ea typeface="仿宋" panose="02010609060101010101" charset="-122"/>
                <a:cs typeface="仿宋" panose="02010609060101010101" charset="-122"/>
                <a:sym typeface="+mn-ea"/>
              </a:rPr>
              <a:t>交互等技术提供优化基础，使得新兴直播模式和形式能够变为可能。</a:t>
            </a:r>
            <a:endParaRPr lang="zh-CN" altLang="en-US" sz="2400">
              <a:latin typeface="仿宋" panose="02010609060101010101" charset="-122"/>
              <a:ea typeface="仿宋" panose="02010609060101010101" charset="-122"/>
              <a:cs typeface="仿宋" panose="02010609060101010101" charset="-122"/>
              <a:sym typeface="+mn-ea"/>
            </a:endParaRPr>
          </a:p>
        </p:txBody>
      </p:sp>
      <p:sp>
        <p:nvSpPr>
          <p:cNvPr id="4" name="文本框 3"/>
          <p:cNvSpPr txBox="1"/>
          <p:nvPr/>
        </p:nvSpPr>
        <p:spPr>
          <a:xfrm>
            <a:off x="331300" y="181941"/>
            <a:ext cx="2772561" cy="521970"/>
          </a:xfrm>
          <a:prstGeom prst="rect">
            <a:avLst/>
          </a:prstGeom>
          <a:noFill/>
        </p:spPr>
        <p:txBody>
          <a:bodyPr wrap="square" rtlCol="0">
            <a:spAutoFit/>
          </a:bodyPr>
          <a:p>
            <a:r>
              <a:rPr lang="zh-CN" altLang="en-US" sz="2800" b="1" smtClean="0">
                <a:latin typeface="微软雅黑" panose="020B0503020204020204" charset="-122"/>
                <a:ea typeface="微软雅黑" panose="020B0503020204020204" charset="-122"/>
              </a:rPr>
              <a:t>课题研究意义</a:t>
            </a:r>
            <a:endParaRPr lang="zh-CN" altLang="en-US" sz="2800" b="1"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 name="文本框 2"/>
          <p:cNvSpPr txBox="1"/>
          <p:nvPr/>
        </p:nvSpPr>
        <p:spPr>
          <a:xfrm>
            <a:off x="1139825" y="1273810"/>
            <a:ext cx="10192385" cy="3415030"/>
          </a:xfrm>
          <a:prstGeom prst="rect">
            <a:avLst/>
          </a:prstGeom>
          <a:noFill/>
        </p:spPr>
        <p:txBody>
          <a:bodyPr wrap="square" rtlCol="0">
            <a:spAutoFit/>
          </a:bodyPr>
          <a:p>
            <a:r>
              <a:rPr lang="en-US" altLang="zh-CN" sz="2400">
                <a:latin typeface="仿宋" panose="02010609060101010101" charset="-122"/>
                <a:ea typeface="仿宋" panose="02010609060101010101" charset="-122"/>
                <a:cs typeface="仿宋" panose="02010609060101010101" charset="-122"/>
              </a:rPr>
              <a:t>1.</a:t>
            </a:r>
            <a:r>
              <a:rPr lang="zh-CN" altLang="en-US" sz="2400">
                <a:latin typeface="仿宋" panose="02010609060101010101" charset="-122"/>
                <a:ea typeface="仿宋" panose="02010609060101010101" charset="-122"/>
                <a:cs typeface="仿宋" panose="02010609060101010101" charset="-122"/>
              </a:rPr>
              <a:t>对于</a:t>
            </a:r>
            <a:r>
              <a:rPr lang="en-US" altLang="zh-CN" sz="2400">
                <a:latin typeface="仿宋" panose="02010609060101010101" charset="-122"/>
                <a:ea typeface="仿宋" panose="02010609060101010101" charset="-122"/>
                <a:cs typeface="仿宋" panose="02010609060101010101" charset="-122"/>
              </a:rPr>
              <a:t>VR</a:t>
            </a:r>
            <a:r>
              <a:rPr lang="zh-CN" altLang="en-US" sz="2400">
                <a:latin typeface="仿宋" panose="02010609060101010101" charset="-122"/>
                <a:ea typeface="仿宋" panose="02010609060101010101" charset="-122"/>
                <a:cs typeface="仿宋" panose="02010609060101010101" charset="-122"/>
              </a:rPr>
              <a:t>视频传输优化</a:t>
            </a:r>
            <a:r>
              <a:rPr lang="zh-CN" altLang="en-US" sz="2400">
                <a:latin typeface="仿宋" panose="02010609060101010101" charset="-122"/>
                <a:ea typeface="仿宋" panose="02010609060101010101" charset="-122"/>
                <a:cs typeface="仿宋" panose="02010609060101010101" charset="-122"/>
              </a:rPr>
              <a:t>研究</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pPr algn="l">
              <a:buClrTx/>
              <a:buSzTx/>
              <a:buFontTx/>
            </a:pPr>
            <a:r>
              <a:rPr lang="zh-CN" sz="2400">
                <a:latin typeface="仿宋" panose="02010609060101010101" charset="-122"/>
                <a:ea typeface="仿宋" panose="02010609060101010101" charset="-122"/>
                <a:cs typeface="仿宋" panose="02010609060101010101" charset="-122"/>
                <a:sym typeface="+mn-ea"/>
              </a:rPr>
              <a:t>    目前主要的研究方向集中在：网络优化、带宽增强、编码方式等</a:t>
            </a: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例如：</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zh-CN" altLang="en-US" sz="2400">
                <a:latin typeface="仿宋" panose="02010609060101010101" charset="-122"/>
                <a:ea typeface="仿宋" panose="02010609060101010101" charset="-122"/>
                <a:cs typeface="仿宋" panose="02010609060101010101" charset="-122"/>
                <a:sym typeface="+mn-ea"/>
              </a:rPr>
              <a:t>          </a:t>
            </a:r>
            <a:r>
              <a:rPr lang="en-US" altLang="zh-CN" sz="2400">
                <a:latin typeface="仿宋" panose="02010609060101010101" charset="-122"/>
                <a:ea typeface="仿宋" panose="02010609060101010101" charset="-122"/>
                <a:cs typeface="仿宋" panose="02010609060101010101" charset="-122"/>
                <a:sym typeface="+mn-ea"/>
              </a:rPr>
              <a:t>1. </a:t>
            </a:r>
            <a:r>
              <a:rPr lang="zh-CN" altLang="en-US" sz="2400">
                <a:latin typeface="仿宋" panose="02010609060101010101" charset="-122"/>
                <a:ea typeface="仿宋" panose="02010609060101010101" charset="-122"/>
                <a:cs typeface="仿宋" panose="02010609060101010101" charset="-122"/>
                <a:sym typeface="+mn-ea"/>
              </a:rPr>
              <a:t>修改网络传输视频的方式（单播、广播）</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2. 5G</a:t>
            </a:r>
            <a:r>
              <a:rPr lang="zh-CN" altLang="en-US" sz="2400">
                <a:latin typeface="仿宋" panose="02010609060101010101" charset="-122"/>
                <a:ea typeface="仿宋" panose="02010609060101010101" charset="-122"/>
                <a:cs typeface="仿宋" panose="02010609060101010101" charset="-122"/>
                <a:sym typeface="+mn-ea"/>
              </a:rPr>
              <a:t>研究，增强网路的最大带宽，同时降低传输延迟</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zh-CN" altLang="en-US" sz="2400">
                <a:latin typeface="仿宋" panose="02010609060101010101" charset="-122"/>
                <a:ea typeface="仿宋" panose="02010609060101010101" charset="-122"/>
                <a:cs typeface="仿宋" panose="02010609060101010101" charset="-122"/>
                <a:sym typeface="+mn-ea"/>
              </a:rPr>
              <a:t>          </a:t>
            </a:r>
            <a:r>
              <a:rPr lang="en-US" altLang="zh-CN" sz="2400">
                <a:latin typeface="仿宋" panose="02010609060101010101" charset="-122"/>
                <a:ea typeface="仿宋" panose="02010609060101010101" charset="-122"/>
                <a:cs typeface="仿宋" panose="02010609060101010101" charset="-122"/>
                <a:sym typeface="+mn-ea"/>
              </a:rPr>
              <a:t>3. </a:t>
            </a:r>
            <a:r>
              <a:rPr lang="zh-CN" altLang="en-US" sz="2400">
                <a:latin typeface="仿宋" panose="02010609060101010101" charset="-122"/>
                <a:ea typeface="仿宋" panose="02010609060101010101" charset="-122"/>
                <a:cs typeface="仿宋" panose="02010609060101010101" charset="-122"/>
                <a:sym typeface="+mn-ea"/>
              </a:rPr>
              <a:t>优化编码方式，增加编码效率，用低复杂度算法编码减轻视      </a:t>
            </a:r>
            <a:r>
              <a:rPr lang="en-US" altLang="zh-CN" sz="2400">
                <a:latin typeface="仿宋" panose="02010609060101010101" charset="-122"/>
                <a:ea typeface="仿宋" panose="02010609060101010101" charset="-122"/>
                <a:cs typeface="仿宋" panose="02010609060101010101" charset="-122"/>
                <a:sym typeface="+mn-ea"/>
              </a:rPr>
              <a:t>	    </a:t>
            </a:r>
            <a:r>
              <a:rPr lang="zh-CN" altLang="en-US" sz="2400">
                <a:latin typeface="仿宋" panose="02010609060101010101" charset="-122"/>
                <a:ea typeface="仿宋" panose="02010609060101010101" charset="-122"/>
                <a:cs typeface="仿宋" panose="02010609060101010101" charset="-122"/>
                <a:sym typeface="+mn-ea"/>
              </a:rPr>
              <a:t>频大小从而优化传输</a:t>
            </a:r>
            <a:endParaRPr lang="zh-CN" altLang="en-US" sz="2400">
              <a:latin typeface="仿宋" panose="02010609060101010101" charset="-122"/>
              <a:ea typeface="仿宋" panose="02010609060101010101" charset="-122"/>
              <a:cs typeface="仿宋" panose="02010609060101010101" charset="-122"/>
              <a:sym typeface="+mn-ea"/>
            </a:endParaRPr>
          </a:p>
        </p:txBody>
      </p:sp>
      <p:sp>
        <p:nvSpPr>
          <p:cNvPr id="4" name="文本框 3"/>
          <p:cNvSpPr txBox="1"/>
          <p:nvPr/>
        </p:nvSpPr>
        <p:spPr>
          <a:xfrm>
            <a:off x="331300" y="181941"/>
            <a:ext cx="2772561" cy="521970"/>
          </a:xfrm>
          <a:prstGeom prst="rect">
            <a:avLst/>
          </a:prstGeom>
          <a:noFill/>
        </p:spPr>
        <p:txBody>
          <a:bodyPr wrap="square" rtlCol="0">
            <a:spAutoFit/>
          </a:bodyPr>
          <a:p>
            <a:r>
              <a:rPr lang="zh-CN" altLang="en-US" sz="2800" b="1" smtClean="0">
                <a:latin typeface="微软雅黑" panose="020B0503020204020204" charset="-122"/>
                <a:ea typeface="微软雅黑" panose="020B0503020204020204" charset="-122"/>
              </a:rPr>
              <a:t>国内外研究现况</a:t>
            </a:r>
            <a:endParaRPr lang="zh-CN" altLang="en-US" sz="2800" b="1"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 name="文本框 2"/>
          <p:cNvSpPr txBox="1"/>
          <p:nvPr/>
        </p:nvSpPr>
        <p:spPr>
          <a:xfrm>
            <a:off x="1139825" y="1273810"/>
            <a:ext cx="10192385" cy="4523105"/>
          </a:xfrm>
          <a:prstGeom prst="rect">
            <a:avLst/>
          </a:prstGeom>
          <a:noFill/>
        </p:spPr>
        <p:txBody>
          <a:bodyPr wrap="square" rtlCol="0">
            <a:spAutoFit/>
          </a:bodyPr>
          <a:p>
            <a:r>
              <a:rPr lang="en-US" altLang="zh-CN" sz="2400">
                <a:latin typeface="仿宋" panose="02010609060101010101" charset="-122"/>
                <a:ea typeface="仿宋" panose="02010609060101010101" charset="-122"/>
                <a:cs typeface="仿宋" panose="02010609060101010101" charset="-122"/>
              </a:rPr>
              <a:t>2.</a:t>
            </a:r>
            <a:r>
              <a:rPr lang="zh-CN" altLang="en-US" sz="2400">
                <a:latin typeface="仿宋" panose="02010609060101010101" charset="-122"/>
                <a:ea typeface="仿宋" panose="02010609060101010101" charset="-122"/>
                <a:cs typeface="仿宋" panose="02010609060101010101" charset="-122"/>
              </a:rPr>
              <a:t>对于深度学习进行视频分割</a:t>
            </a:r>
            <a:r>
              <a:rPr lang="zh-CN" altLang="en-US" sz="2400">
                <a:latin typeface="仿宋" panose="02010609060101010101" charset="-122"/>
                <a:ea typeface="仿宋" panose="02010609060101010101" charset="-122"/>
                <a:cs typeface="仿宋" panose="02010609060101010101" charset="-122"/>
              </a:rPr>
              <a:t>的研究</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pPr algn="l">
              <a:buClrTx/>
              <a:buSzTx/>
              <a:buFontTx/>
            </a:pPr>
            <a:r>
              <a:rPr lang="zh-CN" sz="2400">
                <a:latin typeface="仿宋" panose="02010609060101010101" charset="-122"/>
                <a:ea typeface="仿宋" panose="02010609060101010101" charset="-122"/>
                <a:cs typeface="仿宋" panose="02010609060101010101" charset="-122"/>
                <a:sym typeface="+mn-ea"/>
              </a:rPr>
              <a:t>    目前在视频语义分割和物体提取方面主要有使用传统的少镜头目标分割方法，少镜头弱监督视频对象分割(VOS)方法等。</a:t>
            </a: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r>
              <a:rPr lang="zh-CN" sz="2400">
                <a:latin typeface="仿宋" panose="02010609060101010101" charset="-122"/>
                <a:ea typeface="仿宋" panose="02010609060101010101" charset="-122"/>
                <a:cs typeface="仿宋" panose="02010609060101010101" charset="-122"/>
                <a:sym typeface="+mn-ea"/>
              </a:rPr>
              <a:t>    显著性物体检测</a:t>
            </a:r>
            <a:r>
              <a:rPr lang="en-US" altLang="zh-CN" sz="2400">
                <a:latin typeface="仿宋" panose="02010609060101010101" charset="-122"/>
                <a:ea typeface="仿宋" panose="02010609060101010101" charset="-122"/>
                <a:cs typeface="仿宋" panose="02010609060101010101" charset="-122"/>
                <a:sym typeface="+mn-ea"/>
              </a:rPr>
              <a:t>SOD</a:t>
            </a:r>
            <a:r>
              <a:rPr lang="zh-CN" altLang="en-US" sz="2400">
                <a:latin typeface="仿宋" panose="02010609060101010101" charset="-122"/>
                <a:ea typeface="仿宋" panose="02010609060101010101" charset="-122"/>
                <a:cs typeface="仿宋" panose="02010609060101010101" charset="-122"/>
                <a:sym typeface="+mn-ea"/>
              </a:rPr>
              <a:t>（</a:t>
            </a:r>
            <a:r>
              <a:rPr lang="en-US" altLang="zh-CN" sz="2400">
                <a:latin typeface="仿宋" panose="02010609060101010101" charset="-122"/>
                <a:ea typeface="仿宋" panose="02010609060101010101" charset="-122"/>
                <a:cs typeface="仿宋" panose="02010609060101010101" charset="-122"/>
                <a:sym typeface="+mn-ea"/>
              </a:rPr>
              <a:t>Salience Object Detection</a:t>
            </a:r>
            <a:r>
              <a:rPr lang="zh-CN" altLang="en-US" sz="2400">
                <a:latin typeface="仿宋" panose="02010609060101010101" charset="-122"/>
                <a:ea typeface="仿宋" panose="02010609060101010101" charset="-122"/>
                <a:cs typeface="仿宋" panose="02010609060101010101" charset="-122"/>
                <a:sym typeface="+mn-ea"/>
              </a:rPr>
              <a:t>）作为视频分割中重要的部分，被各国相关领域的专家视为目前视频优化的方向。</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1.</a:t>
            </a:r>
            <a:r>
              <a:rPr lang="zh-CN" altLang="en-US" sz="2400">
                <a:latin typeface="仿宋" panose="02010609060101010101" charset="-122"/>
                <a:ea typeface="仿宋" panose="02010609060101010101" charset="-122"/>
                <a:cs typeface="仿宋" panose="02010609060101010101" charset="-122"/>
                <a:sym typeface="+mn-ea"/>
              </a:rPr>
              <a:t>数据集的研究：</a:t>
            </a:r>
            <a:r>
              <a:rPr lang="en-US" altLang="zh-CN" sz="2400">
                <a:latin typeface="仿宋" panose="02010609060101010101" charset="-122"/>
                <a:ea typeface="仿宋" panose="02010609060101010101" charset="-122"/>
                <a:cs typeface="仿宋" panose="02010609060101010101" charset="-122"/>
                <a:sym typeface="+mn-ea"/>
              </a:rPr>
              <a:t>F-360iSOD</a:t>
            </a:r>
            <a:r>
              <a:rPr lang="zh-CN" altLang="en-US" sz="2400">
                <a:latin typeface="仿宋" panose="02010609060101010101" charset="-122"/>
                <a:ea typeface="仿宋" panose="02010609060101010101" charset="-122"/>
                <a:cs typeface="仿宋" panose="02010609060101010101" charset="-122"/>
                <a:sym typeface="+mn-ea"/>
              </a:rPr>
              <a:t>、Salient!360 、Stanford360、VQA-OV、VR-scene、360-Saliency等等。</a:t>
            </a:r>
            <a:endParaRPr lang="zh-CN" altLang="en-US"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2.</a:t>
            </a:r>
            <a:r>
              <a:rPr lang="zh-CN" altLang="en-US" sz="2400">
                <a:latin typeface="仿宋" panose="02010609060101010101" charset="-122"/>
                <a:ea typeface="仿宋" panose="02010609060101010101" charset="-122"/>
                <a:cs typeface="仿宋" panose="02010609060101010101" charset="-122"/>
                <a:sym typeface="+mn-ea"/>
              </a:rPr>
              <a:t>深度学习网络的研究：EGNet、SCRN、BASNet、PoolNet、GCPANet、CPD、</a:t>
            </a:r>
            <a:r>
              <a:rPr lang="en-US" altLang="zh-CN" sz="2400">
                <a:latin typeface="仿宋" panose="02010609060101010101" charset="-122"/>
                <a:ea typeface="仿宋" panose="02010609060101010101" charset="-122"/>
                <a:cs typeface="仿宋" panose="02010609060101010101" charset="-122"/>
                <a:sym typeface="+mn-ea"/>
              </a:rPr>
              <a:t>SaLite</a:t>
            </a:r>
            <a:r>
              <a:rPr lang="zh-CN" altLang="en-US" sz="2400">
                <a:latin typeface="仿宋" panose="02010609060101010101" charset="-122"/>
                <a:ea typeface="仿宋" panose="02010609060101010101" charset="-122"/>
                <a:cs typeface="仿宋" panose="02010609060101010101" charset="-122"/>
                <a:sym typeface="+mn-ea"/>
              </a:rPr>
              <a:t>等等。</a:t>
            </a:r>
            <a:endParaRPr lang="zh-CN" altLang="en-US" sz="2400">
              <a:latin typeface="仿宋" panose="02010609060101010101" charset="-122"/>
              <a:ea typeface="仿宋" panose="02010609060101010101" charset="-122"/>
              <a:cs typeface="仿宋" panose="02010609060101010101" charset="-122"/>
              <a:sym typeface="+mn-ea"/>
            </a:endParaRPr>
          </a:p>
        </p:txBody>
      </p:sp>
      <p:sp>
        <p:nvSpPr>
          <p:cNvPr id="4" name="文本框 3"/>
          <p:cNvSpPr txBox="1"/>
          <p:nvPr/>
        </p:nvSpPr>
        <p:spPr>
          <a:xfrm>
            <a:off x="331300" y="181941"/>
            <a:ext cx="2772561" cy="521970"/>
          </a:xfrm>
          <a:prstGeom prst="rect">
            <a:avLst/>
          </a:prstGeom>
          <a:noFill/>
        </p:spPr>
        <p:txBody>
          <a:bodyPr wrap="square" rtlCol="0">
            <a:spAutoFit/>
          </a:bodyPr>
          <a:p>
            <a:r>
              <a:rPr lang="zh-CN" altLang="en-US" sz="2800" b="1" smtClean="0">
                <a:latin typeface="微软雅黑" panose="020B0503020204020204" charset="-122"/>
                <a:ea typeface="微软雅黑" panose="020B0503020204020204" charset="-122"/>
              </a:rPr>
              <a:t>国内外研究现况</a:t>
            </a:r>
            <a:endParaRPr lang="zh-CN" altLang="en-US" sz="2800" b="1"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37" name="Freeform 72"/>
          <p:cNvSpPr>
            <a:spLocks noEditPoints="1"/>
          </p:cNvSpPr>
          <p:nvPr/>
        </p:nvSpPr>
        <p:spPr bwMode="auto">
          <a:xfrm rot="10800000">
            <a:off x="-1144901" y="-742567"/>
            <a:ext cx="2091350" cy="1485133"/>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rgbClr val="20517C">
              <a:alpha val="80000"/>
            </a:srgbClr>
          </a:solidFill>
          <a:ln>
            <a:noFill/>
          </a:ln>
        </p:spPr>
        <p:txBody>
          <a:bodyPr vert="horz" wrap="square" lIns="68580" tIns="34290" rIns="68580" bIns="34290" numCol="1" anchor="t" anchorCtr="0" compatLnSpc="1"/>
          <a:lstStyle/>
          <a:p>
            <a:endParaRPr lang="id-ID">
              <a:latin typeface="+mn-ea"/>
            </a:endParaRPr>
          </a:p>
        </p:txBody>
      </p:sp>
      <p:sp>
        <p:nvSpPr>
          <p:cNvPr id="3" name="文本框 2"/>
          <p:cNvSpPr txBox="1"/>
          <p:nvPr/>
        </p:nvSpPr>
        <p:spPr>
          <a:xfrm>
            <a:off x="1139825" y="1273810"/>
            <a:ext cx="9911715" cy="4154170"/>
          </a:xfrm>
          <a:prstGeom prst="rect">
            <a:avLst/>
          </a:prstGeom>
          <a:noFill/>
        </p:spPr>
        <p:txBody>
          <a:bodyPr wrap="square" rtlCol="0">
            <a:spAutoFit/>
          </a:bodyPr>
          <a:p>
            <a:r>
              <a:rPr lang="en-US" altLang="zh-CN" sz="2400">
                <a:latin typeface="仿宋" panose="02010609060101010101" charset="-122"/>
                <a:ea typeface="仿宋" panose="02010609060101010101" charset="-122"/>
                <a:cs typeface="仿宋" panose="02010609060101010101" charset="-122"/>
              </a:rPr>
              <a:t>3.</a:t>
            </a:r>
            <a:r>
              <a:rPr lang="zh-CN" altLang="en-US" sz="2400">
                <a:latin typeface="仿宋" panose="02010609060101010101" charset="-122"/>
                <a:ea typeface="仿宋" panose="02010609060101010101" charset="-122"/>
                <a:cs typeface="仿宋" panose="02010609060101010101" charset="-122"/>
              </a:rPr>
              <a:t>对于视频质量编码的研究</a:t>
            </a:r>
            <a:r>
              <a:rPr lang="zh-CN" altLang="en-US" sz="2400">
                <a:latin typeface="仿宋" panose="02010609060101010101" charset="-122"/>
                <a:ea typeface="仿宋" panose="02010609060101010101" charset="-122"/>
                <a:cs typeface="仿宋" panose="02010609060101010101" charset="-122"/>
              </a:rPr>
              <a:t>：</a:t>
            </a:r>
            <a:endParaRPr lang="zh-CN" altLang="en-US" sz="2400">
              <a:latin typeface="仿宋" panose="02010609060101010101" charset="-122"/>
              <a:ea typeface="仿宋" panose="02010609060101010101" charset="-122"/>
              <a:cs typeface="仿宋" panose="02010609060101010101" charset="-122"/>
            </a:endParaRPr>
          </a:p>
          <a:p>
            <a:r>
              <a:rPr lang="en-US" altLang="zh-CN" sz="2400">
                <a:latin typeface="仿宋" panose="02010609060101010101" charset="-122"/>
                <a:ea typeface="仿宋" panose="02010609060101010101" charset="-122"/>
                <a:cs typeface="仿宋" panose="02010609060101010101" charset="-122"/>
              </a:rPr>
              <a:t>	</a:t>
            </a:r>
            <a:endParaRPr lang="en-US" altLang="zh-CN" sz="2400">
              <a:latin typeface="仿宋" panose="02010609060101010101" charset="-122"/>
              <a:ea typeface="仿宋" panose="02010609060101010101" charset="-122"/>
              <a:cs typeface="仿宋" panose="02010609060101010101" charset="-122"/>
            </a:endParaRPr>
          </a:p>
          <a:p>
            <a:pPr algn="l">
              <a:buClrTx/>
              <a:buSzTx/>
              <a:buFontTx/>
            </a:pPr>
            <a:r>
              <a:rPr lang="zh-CN" sz="2400">
                <a:latin typeface="仿宋" panose="02010609060101010101" charset="-122"/>
                <a:ea typeface="仿宋" panose="02010609060101010101" charset="-122"/>
                <a:cs typeface="仿宋" panose="02010609060101010101" charset="-122"/>
                <a:sym typeface="+mn-ea"/>
              </a:rPr>
              <a:t>    国际上</a:t>
            </a:r>
            <a:r>
              <a:rPr lang="zh-CN" sz="2400">
                <a:latin typeface="仿宋" panose="02010609060101010101" charset="-122"/>
                <a:ea typeface="仿宋" panose="02010609060101010101" charset="-122"/>
                <a:cs typeface="仿宋" panose="02010609060101010101" charset="-122"/>
                <a:sym typeface="+mn-ea"/>
              </a:rPr>
              <a:t>主流的视频编码器分为：VPx（VP8，VP9），H.26x（H.264，H.265）+RTP（Real Time Processing），AVS（AVS1.0，AVS2.0）</a:t>
            </a: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endParaRPr lang="zh-CN"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我国在视频编码方面提出针对VR视频等高码率高帧率视频的技术标准</a:t>
            </a:r>
            <a:r>
              <a:rPr lang="zh-CN" altLang="en-US" sz="2400">
                <a:latin typeface="仿宋" panose="02010609060101010101" charset="-122"/>
                <a:ea typeface="仿宋" panose="02010609060101010101" charset="-122"/>
                <a:cs typeface="仿宋" panose="02010609060101010101" charset="-122"/>
                <a:sym typeface="+mn-ea"/>
              </a:rPr>
              <a:t>：</a:t>
            </a:r>
            <a:r>
              <a:rPr lang="en-US" altLang="zh-CN" sz="2400">
                <a:latin typeface="仿宋" panose="02010609060101010101" charset="-122"/>
                <a:ea typeface="仿宋" panose="02010609060101010101" charset="-122"/>
                <a:cs typeface="仿宋" panose="02010609060101010101" charset="-122"/>
                <a:sym typeface="+mn-ea"/>
              </a:rPr>
              <a:t>AVS3+5G+8K</a:t>
            </a:r>
            <a:endParaRPr lang="en-US" altLang="zh-CN" sz="2400">
              <a:latin typeface="仿宋" panose="02010609060101010101" charset="-122"/>
              <a:ea typeface="仿宋" panose="02010609060101010101" charset="-122"/>
              <a:cs typeface="仿宋" panose="02010609060101010101" charset="-122"/>
              <a:sym typeface="+mn-ea"/>
            </a:endParaRPr>
          </a:p>
          <a:p>
            <a:pPr algn="l">
              <a:buClrTx/>
              <a:buSzTx/>
              <a:buFontTx/>
            </a:pPr>
            <a:endParaRPr lang="en-US" altLang="zh-CN" sz="2400">
              <a:latin typeface="仿宋" panose="02010609060101010101" charset="-122"/>
              <a:ea typeface="仿宋" panose="02010609060101010101" charset="-122"/>
              <a:cs typeface="仿宋" panose="02010609060101010101" charset="-122"/>
              <a:sym typeface="+mn-ea"/>
            </a:endParaRPr>
          </a:p>
          <a:p>
            <a:pPr algn="l">
              <a:buClrTx/>
              <a:buSzTx/>
              <a:buFontTx/>
            </a:pPr>
            <a:r>
              <a:rPr lang="en-US" altLang="zh-CN" sz="2400">
                <a:latin typeface="仿宋" panose="02010609060101010101" charset="-122"/>
                <a:ea typeface="仿宋" panose="02010609060101010101" charset="-122"/>
                <a:cs typeface="仿宋" panose="02010609060101010101" charset="-122"/>
                <a:sym typeface="+mn-ea"/>
              </a:rPr>
              <a:t>    Fraunhofer HHI</a:t>
            </a:r>
            <a:r>
              <a:rPr lang="zh-CN" altLang="en-US" sz="2400">
                <a:latin typeface="仿宋" panose="02010609060101010101" charset="-122"/>
                <a:ea typeface="仿宋" panose="02010609060101010101" charset="-122"/>
                <a:cs typeface="仿宋" panose="02010609060101010101" charset="-122"/>
                <a:sym typeface="+mn-ea"/>
              </a:rPr>
              <a:t>、</a:t>
            </a:r>
            <a:r>
              <a:rPr lang="en-US" altLang="zh-CN" sz="2400">
                <a:latin typeface="仿宋" panose="02010609060101010101" charset="-122"/>
                <a:ea typeface="仿宋" panose="02010609060101010101" charset="-122"/>
                <a:cs typeface="仿宋" panose="02010609060101010101" charset="-122"/>
                <a:sym typeface="+mn-ea"/>
              </a:rPr>
              <a:t>Pixvana</a:t>
            </a:r>
            <a:r>
              <a:rPr lang="zh-CN" altLang="en-US" sz="2400">
                <a:latin typeface="仿宋" panose="02010609060101010101" charset="-122"/>
                <a:ea typeface="仿宋" panose="02010609060101010101" charset="-122"/>
                <a:cs typeface="仿宋" panose="02010609060101010101" charset="-122"/>
                <a:sym typeface="+mn-ea"/>
              </a:rPr>
              <a:t>等</a:t>
            </a:r>
            <a:r>
              <a:rPr lang="en-US" altLang="zh-CN" sz="2400">
                <a:latin typeface="仿宋" panose="02010609060101010101" charset="-122"/>
                <a:ea typeface="仿宋" panose="02010609060101010101" charset="-122"/>
                <a:cs typeface="仿宋" panose="02010609060101010101" charset="-122"/>
                <a:sym typeface="+mn-ea"/>
              </a:rPr>
              <a:t>VR</a:t>
            </a:r>
            <a:r>
              <a:rPr lang="zh-CN" altLang="en-US" sz="2400">
                <a:latin typeface="仿宋" panose="02010609060101010101" charset="-122"/>
                <a:ea typeface="仿宋" panose="02010609060101010101" charset="-122"/>
                <a:cs typeface="仿宋" panose="02010609060101010101" charset="-122"/>
                <a:sym typeface="+mn-ea"/>
              </a:rPr>
              <a:t>公司与国际电信联合会视频编码专家组（VCEG）和国际标准化运动图像专家组（MPEG）等国际标准机构组织合作，</a:t>
            </a:r>
            <a:r>
              <a:rPr lang="en-US" altLang="zh-CN" sz="2400">
                <a:latin typeface="仿宋" panose="02010609060101010101" charset="-122"/>
                <a:ea typeface="仿宋" panose="02010609060101010101" charset="-122"/>
                <a:cs typeface="仿宋" panose="02010609060101010101" charset="-122"/>
                <a:sym typeface="+mn-ea"/>
              </a:rPr>
              <a:t>提出许多开源VR视频流传输技术</a:t>
            </a:r>
            <a:r>
              <a:rPr lang="zh-CN" altLang="en-US" sz="2400">
                <a:latin typeface="仿宋" panose="02010609060101010101" charset="-122"/>
                <a:ea typeface="仿宋" panose="02010609060101010101" charset="-122"/>
                <a:cs typeface="仿宋" panose="02010609060101010101" charset="-122"/>
                <a:sym typeface="+mn-ea"/>
              </a:rPr>
              <a:t>望</a:t>
            </a:r>
            <a:r>
              <a:rPr lang="en-US" altLang="zh-CN" sz="2400">
                <a:latin typeface="仿宋" panose="02010609060101010101" charset="-122"/>
                <a:ea typeface="仿宋" panose="02010609060101010101" charset="-122"/>
                <a:cs typeface="仿宋" panose="02010609060101010101" charset="-122"/>
                <a:sym typeface="+mn-ea"/>
              </a:rPr>
              <a:t>实现VR视频的块化降低带宽。</a:t>
            </a:r>
            <a:endParaRPr lang="en-US" altLang="zh-CN" sz="2400">
              <a:latin typeface="仿宋" panose="02010609060101010101" charset="-122"/>
              <a:ea typeface="仿宋" panose="02010609060101010101" charset="-122"/>
              <a:cs typeface="仿宋" panose="02010609060101010101" charset="-122"/>
              <a:sym typeface="+mn-ea"/>
            </a:endParaRPr>
          </a:p>
        </p:txBody>
      </p:sp>
      <p:sp>
        <p:nvSpPr>
          <p:cNvPr id="4" name="文本框 3"/>
          <p:cNvSpPr txBox="1"/>
          <p:nvPr/>
        </p:nvSpPr>
        <p:spPr>
          <a:xfrm>
            <a:off x="331300" y="181941"/>
            <a:ext cx="2772561" cy="521970"/>
          </a:xfrm>
          <a:prstGeom prst="rect">
            <a:avLst/>
          </a:prstGeom>
          <a:noFill/>
        </p:spPr>
        <p:txBody>
          <a:bodyPr wrap="square" rtlCol="0">
            <a:spAutoFit/>
          </a:bodyPr>
          <a:p>
            <a:r>
              <a:rPr lang="zh-CN" altLang="en-US" sz="2800" b="1" smtClean="0">
                <a:latin typeface="微软雅黑" panose="020B0503020204020204" charset="-122"/>
                <a:ea typeface="微软雅黑" panose="020B0503020204020204" charset="-122"/>
              </a:rPr>
              <a:t>国内外研究现况</a:t>
            </a:r>
            <a:endParaRPr lang="zh-CN" altLang="en-US" sz="2800" b="1" smtClean="0">
              <a:latin typeface="微软雅黑" panose="020B0503020204020204" charset="-122"/>
              <a:ea typeface="微软雅黑" panose="020B0503020204020204" charset="-122"/>
            </a:endParaRPr>
          </a:p>
        </p:txBody>
      </p:sp>
      <p:pic>
        <p:nvPicPr>
          <p:cNvPr id="7" name="图片 6" descr="校标-标志中英文横版"/>
          <p:cNvPicPr>
            <a:picLocks noChangeAspect="1"/>
          </p:cNvPicPr>
          <p:nvPr/>
        </p:nvPicPr>
        <p:blipFill>
          <a:blip r:embed="rId2"/>
          <a:stretch>
            <a:fillRect/>
          </a:stretch>
        </p:blipFill>
        <p:spPr>
          <a:xfrm>
            <a:off x="8915400" y="167640"/>
            <a:ext cx="3105785" cy="1021080"/>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0" y="1296713"/>
            <a:ext cx="12195289" cy="4073940"/>
          </a:xfrm>
          <a:prstGeom prst="rect">
            <a:avLst/>
          </a:prstGeom>
          <a:solidFill>
            <a:srgbClr val="36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72"/>
          <p:cNvSpPr>
            <a:spLocks noEditPoints="1"/>
          </p:cNvSpPr>
          <p:nvPr/>
        </p:nvSpPr>
        <p:spPr bwMode="auto">
          <a:xfrm>
            <a:off x="0" y="1296713"/>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8" name="Freeform 72"/>
          <p:cNvSpPr>
            <a:spLocks noEditPoints="1"/>
          </p:cNvSpPr>
          <p:nvPr/>
        </p:nvSpPr>
        <p:spPr bwMode="auto">
          <a:xfrm>
            <a:off x="9113520" y="1314245"/>
            <a:ext cx="2977978" cy="2114755"/>
          </a:xfrm>
          <a:custGeom>
            <a:avLst/>
            <a:gdLst>
              <a:gd name="T0" fmla="*/ 1287 w 1323"/>
              <a:gd name="T1" fmla="*/ 453 h 938"/>
              <a:gd name="T2" fmla="*/ 1274 w 1323"/>
              <a:gd name="T3" fmla="*/ 447 h 938"/>
              <a:gd name="T4" fmla="*/ 1080 w 1323"/>
              <a:gd name="T5" fmla="*/ 427 h 938"/>
              <a:gd name="T6" fmla="*/ 1084 w 1323"/>
              <a:gd name="T7" fmla="*/ 193 h 938"/>
              <a:gd name="T8" fmla="*/ 1242 w 1323"/>
              <a:gd name="T9" fmla="*/ 26 h 938"/>
              <a:gd name="T10" fmla="*/ 1238 w 1323"/>
              <a:gd name="T11" fmla="*/ 17 h 938"/>
              <a:gd name="T12" fmla="*/ 1073 w 1323"/>
              <a:gd name="T13" fmla="*/ 177 h 938"/>
              <a:gd name="T14" fmla="*/ 500 w 1323"/>
              <a:gd name="T15" fmla="*/ 12 h 938"/>
              <a:gd name="T16" fmla="*/ 1073 w 1323"/>
              <a:gd name="T17" fmla="*/ 413 h 938"/>
              <a:gd name="T18" fmla="*/ 770 w 1323"/>
              <a:gd name="T19" fmla="*/ 261 h 938"/>
              <a:gd name="T20" fmla="*/ 520 w 1323"/>
              <a:gd name="T21" fmla="*/ 148 h 938"/>
              <a:gd name="T22" fmla="*/ 543 w 1323"/>
              <a:gd name="T23" fmla="*/ 111 h 938"/>
              <a:gd name="T24" fmla="*/ 530 w 1323"/>
              <a:gd name="T25" fmla="*/ 99 h 938"/>
              <a:gd name="T26" fmla="*/ 226 w 1323"/>
              <a:gd name="T27" fmla="*/ 143 h 938"/>
              <a:gd name="T28" fmla="*/ 0 w 1323"/>
              <a:gd name="T29" fmla="*/ 308 h 938"/>
              <a:gd name="T30" fmla="*/ 6 w 1323"/>
              <a:gd name="T31" fmla="*/ 444 h 938"/>
              <a:gd name="T32" fmla="*/ 244 w 1323"/>
              <a:gd name="T33" fmla="*/ 475 h 938"/>
              <a:gd name="T34" fmla="*/ 467 w 1323"/>
              <a:gd name="T35" fmla="*/ 831 h 938"/>
              <a:gd name="T36" fmla="*/ 562 w 1323"/>
              <a:gd name="T37" fmla="*/ 651 h 938"/>
              <a:gd name="T38" fmla="*/ 810 w 1323"/>
              <a:gd name="T39" fmla="*/ 730 h 938"/>
              <a:gd name="T40" fmla="*/ 661 w 1323"/>
              <a:gd name="T41" fmla="*/ 937 h 938"/>
              <a:gd name="T42" fmla="*/ 1318 w 1323"/>
              <a:gd name="T43" fmla="*/ 934 h 938"/>
              <a:gd name="T44" fmla="*/ 1283 w 1323"/>
              <a:gd name="T45" fmla="*/ 453 h 938"/>
              <a:gd name="T46" fmla="*/ 1275 w 1323"/>
              <a:gd name="T47" fmla="*/ 448 h 938"/>
              <a:gd name="T48" fmla="*/ 1175 w 1323"/>
              <a:gd name="T49" fmla="*/ 797 h 938"/>
              <a:gd name="T50" fmla="*/ 1275 w 1323"/>
              <a:gd name="T51" fmla="*/ 448 h 938"/>
              <a:gd name="T52" fmla="*/ 774 w 1323"/>
              <a:gd name="T53" fmla="*/ 278 h 938"/>
              <a:gd name="T54" fmla="*/ 454 w 1323"/>
              <a:gd name="T55" fmla="*/ 494 h 938"/>
              <a:gd name="T56" fmla="*/ 573 w 1323"/>
              <a:gd name="T57" fmla="*/ 617 h 938"/>
              <a:gd name="T58" fmla="*/ 595 w 1323"/>
              <a:gd name="T59" fmla="*/ 580 h 938"/>
              <a:gd name="T60" fmla="*/ 659 w 1323"/>
              <a:gd name="T61" fmla="*/ 472 h 938"/>
              <a:gd name="T62" fmla="*/ 633 w 1323"/>
              <a:gd name="T63" fmla="*/ 607 h 938"/>
              <a:gd name="T64" fmla="*/ 596 w 1323"/>
              <a:gd name="T65" fmla="*/ 581 h 938"/>
              <a:gd name="T66" fmla="*/ 1075 w 1323"/>
              <a:gd name="T67" fmla="*/ 423 h 938"/>
              <a:gd name="T68" fmla="*/ 1078 w 1323"/>
              <a:gd name="T69" fmla="*/ 427 h 938"/>
              <a:gd name="T70" fmla="*/ 811 w 1323"/>
              <a:gd name="T71" fmla="*/ 726 h 938"/>
              <a:gd name="T72" fmla="*/ 525 w 1323"/>
              <a:gd name="T73" fmla="*/ 15 h 938"/>
              <a:gd name="T74" fmla="*/ 1084 w 1323"/>
              <a:gd name="T75" fmla="*/ 403 h 938"/>
              <a:gd name="T76" fmla="*/ 1072 w 1323"/>
              <a:gd name="T77" fmla="*/ 416 h 938"/>
              <a:gd name="T78" fmla="*/ 781 w 1323"/>
              <a:gd name="T79" fmla="*/ 280 h 938"/>
              <a:gd name="T80" fmla="*/ 543 w 1323"/>
              <a:gd name="T81" fmla="*/ 155 h 938"/>
              <a:gd name="T82" fmla="*/ 550 w 1323"/>
              <a:gd name="T83" fmla="*/ 350 h 938"/>
              <a:gd name="T84" fmla="*/ 533 w 1323"/>
              <a:gd name="T85" fmla="*/ 161 h 938"/>
              <a:gd name="T86" fmla="*/ 154 w 1323"/>
              <a:gd name="T87" fmla="*/ 247 h 938"/>
              <a:gd name="T88" fmla="*/ 250 w 1323"/>
              <a:gd name="T89" fmla="*/ 135 h 938"/>
              <a:gd name="T90" fmla="*/ 151 w 1323"/>
              <a:gd name="T91" fmla="*/ 248 h 938"/>
              <a:gd name="T92" fmla="*/ 150 w 1323"/>
              <a:gd name="T93" fmla="*/ 250 h 938"/>
              <a:gd name="T94" fmla="*/ 152 w 1323"/>
              <a:gd name="T95" fmla="*/ 249 h 938"/>
              <a:gd name="T96" fmla="*/ 251 w 1323"/>
              <a:gd name="T97" fmla="*/ 452 h 938"/>
              <a:gd name="T98" fmla="*/ 472 w 1323"/>
              <a:gd name="T99" fmla="*/ 806 h 938"/>
              <a:gd name="T100" fmla="*/ 255 w 1323"/>
              <a:gd name="T101" fmla="*/ 468 h 938"/>
              <a:gd name="T102" fmla="*/ 549 w 1323"/>
              <a:gd name="T103" fmla="*/ 638 h 938"/>
              <a:gd name="T104" fmla="*/ 569 w 1323"/>
              <a:gd name="T105" fmla="*/ 627 h 938"/>
              <a:gd name="T106" fmla="*/ 593 w 1323"/>
              <a:gd name="T107" fmla="*/ 626 h 938"/>
              <a:gd name="T108" fmla="*/ 593 w 1323"/>
              <a:gd name="T109" fmla="*/ 626 h 938"/>
              <a:gd name="T110" fmla="*/ 833 w 1323"/>
              <a:gd name="T111" fmla="*/ 740 h 938"/>
              <a:gd name="T112" fmla="*/ 834 w 1323"/>
              <a:gd name="T113" fmla="*/ 738 h 938"/>
              <a:gd name="T114" fmla="*/ 1196 w 1323"/>
              <a:gd name="T115" fmla="*/ 809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23" h="938">
                <a:moveTo>
                  <a:pt x="1320" y="937"/>
                </a:moveTo>
                <a:cubicBezTo>
                  <a:pt x="1323" y="937"/>
                  <a:pt x="1323" y="937"/>
                  <a:pt x="1323" y="937"/>
                </a:cubicBezTo>
                <a:cubicBezTo>
                  <a:pt x="1320" y="935"/>
                  <a:pt x="1320" y="935"/>
                  <a:pt x="1320" y="935"/>
                </a:cubicBezTo>
                <a:cubicBezTo>
                  <a:pt x="1287" y="453"/>
                  <a:pt x="1287" y="453"/>
                  <a:pt x="1287" y="453"/>
                </a:cubicBezTo>
                <a:cubicBezTo>
                  <a:pt x="1293" y="453"/>
                  <a:pt x="1298" y="447"/>
                  <a:pt x="1298" y="441"/>
                </a:cubicBezTo>
                <a:cubicBezTo>
                  <a:pt x="1298" y="434"/>
                  <a:pt x="1292" y="428"/>
                  <a:pt x="1285" y="428"/>
                </a:cubicBezTo>
                <a:cubicBezTo>
                  <a:pt x="1278" y="428"/>
                  <a:pt x="1272" y="434"/>
                  <a:pt x="1272" y="441"/>
                </a:cubicBezTo>
                <a:cubicBezTo>
                  <a:pt x="1272" y="443"/>
                  <a:pt x="1273" y="445"/>
                  <a:pt x="1274" y="447"/>
                </a:cubicBezTo>
                <a:cubicBezTo>
                  <a:pt x="833" y="727"/>
                  <a:pt x="833" y="727"/>
                  <a:pt x="833" y="727"/>
                </a:cubicBezTo>
                <a:cubicBezTo>
                  <a:pt x="832" y="726"/>
                  <a:pt x="832" y="725"/>
                  <a:pt x="831" y="725"/>
                </a:cubicBezTo>
                <a:cubicBezTo>
                  <a:pt x="837" y="717"/>
                  <a:pt x="837" y="717"/>
                  <a:pt x="837" y="717"/>
                </a:cubicBezTo>
                <a:cubicBezTo>
                  <a:pt x="1080" y="427"/>
                  <a:pt x="1080" y="427"/>
                  <a:pt x="1080" y="427"/>
                </a:cubicBezTo>
                <a:cubicBezTo>
                  <a:pt x="1081" y="428"/>
                  <a:pt x="1083" y="429"/>
                  <a:pt x="1085" y="429"/>
                </a:cubicBezTo>
                <a:cubicBezTo>
                  <a:pt x="1092" y="429"/>
                  <a:pt x="1098" y="423"/>
                  <a:pt x="1098" y="416"/>
                </a:cubicBezTo>
                <a:cubicBezTo>
                  <a:pt x="1098" y="409"/>
                  <a:pt x="1093" y="403"/>
                  <a:pt x="1086" y="403"/>
                </a:cubicBezTo>
                <a:cubicBezTo>
                  <a:pt x="1084" y="193"/>
                  <a:pt x="1084" y="193"/>
                  <a:pt x="1084" y="193"/>
                </a:cubicBezTo>
                <a:cubicBezTo>
                  <a:pt x="1084" y="193"/>
                  <a:pt x="1085" y="193"/>
                  <a:pt x="1085" y="193"/>
                </a:cubicBezTo>
                <a:cubicBezTo>
                  <a:pt x="1092" y="193"/>
                  <a:pt x="1098" y="187"/>
                  <a:pt x="1098" y="180"/>
                </a:cubicBezTo>
                <a:cubicBezTo>
                  <a:pt x="1098" y="177"/>
                  <a:pt x="1096" y="173"/>
                  <a:pt x="1094" y="171"/>
                </a:cubicBezTo>
                <a:cubicBezTo>
                  <a:pt x="1242" y="26"/>
                  <a:pt x="1242" y="26"/>
                  <a:pt x="1242" y="26"/>
                </a:cubicBezTo>
                <a:cubicBezTo>
                  <a:pt x="1244" y="28"/>
                  <a:pt x="1247" y="29"/>
                  <a:pt x="1250" y="29"/>
                </a:cubicBezTo>
                <a:cubicBezTo>
                  <a:pt x="1257" y="29"/>
                  <a:pt x="1263" y="24"/>
                  <a:pt x="1263" y="17"/>
                </a:cubicBezTo>
                <a:cubicBezTo>
                  <a:pt x="1263" y="10"/>
                  <a:pt x="1257" y="4"/>
                  <a:pt x="1250" y="4"/>
                </a:cubicBezTo>
                <a:cubicBezTo>
                  <a:pt x="1243" y="4"/>
                  <a:pt x="1238" y="10"/>
                  <a:pt x="1238" y="17"/>
                </a:cubicBezTo>
                <a:cubicBezTo>
                  <a:pt x="1238" y="20"/>
                  <a:pt x="1239" y="23"/>
                  <a:pt x="1241" y="25"/>
                </a:cubicBezTo>
                <a:cubicBezTo>
                  <a:pt x="1093" y="170"/>
                  <a:pt x="1093" y="170"/>
                  <a:pt x="1093" y="170"/>
                </a:cubicBezTo>
                <a:cubicBezTo>
                  <a:pt x="1090" y="168"/>
                  <a:pt x="1088" y="168"/>
                  <a:pt x="1085" y="168"/>
                </a:cubicBezTo>
                <a:cubicBezTo>
                  <a:pt x="1079" y="168"/>
                  <a:pt x="1075" y="171"/>
                  <a:pt x="1073" y="177"/>
                </a:cubicBezTo>
                <a:cubicBezTo>
                  <a:pt x="525" y="14"/>
                  <a:pt x="525" y="14"/>
                  <a:pt x="525" y="14"/>
                </a:cubicBezTo>
                <a:cubicBezTo>
                  <a:pt x="525" y="13"/>
                  <a:pt x="525" y="13"/>
                  <a:pt x="525" y="12"/>
                </a:cubicBezTo>
                <a:cubicBezTo>
                  <a:pt x="525" y="5"/>
                  <a:pt x="520" y="0"/>
                  <a:pt x="512" y="0"/>
                </a:cubicBezTo>
                <a:cubicBezTo>
                  <a:pt x="505" y="0"/>
                  <a:pt x="500" y="5"/>
                  <a:pt x="500" y="12"/>
                </a:cubicBezTo>
                <a:cubicBezTo>
                  <a:pt x="500" y="19"/>
                  <a:pt x="505" y="25"/>
                  <a:pt x="512" y="25"/>
                </a:cubicBezTo>
                <a:cubicBezTo>
                  <a:pt x="517" y="25"/>
                  <a:pt x="522" y="22"/>
                  <a:pt x="524" y="18"/>
                </a:cubicBezTo>
                <a:cubicBezTo>
                  <a:pt x="1073" y="412"/>
                  <a:pt x="1073" y="412"/>
                  <a:pt x="1073" y="412"/>
                </a:cubicBezTo>
                <a:cubicBezTo>
                  <a:pt x="1073" y="412"/>
                  <a:pt x="1073" y="412"/>
                  <a:pt x="1073" y="413"/>
                </a:cubicBezTo>
                <a:cubicBezTo>
                  <a:pt x="793" y="272"/>
                  <a:pt x="793" y="272"/>
                  <a:pt x="793" y="272"/>
                </a:cubicBezTo>
                <a:cubicBezTo>
                  <a:pt x="793" y="271"/>
                  <a:pt x="794" y="269"/>
                  <a:pt x="794" y="267"/>
                </a:cubicBezTo>
                <a:cubicBezTo>
                  <a:pt x="794" y="260"/>
                  <a:pt x="788" y="255"/>
                  <a:pt x="781" y="255"/>
                </a:cubicBezTo>
                <a:cubicBezTo>
                  <a:pt x="776" y="255"/>
                  <a:pt x="772" y="257"/>
                  <a:pt x="770" y="261"/>
                </a:cubicBezTo>
                <a:cubicBezTo>
                  <a:pt x="544" y="153"/>
                  <a:pt x="544" y="153"/>
                  <a:pt x="544" y="153"/>
                </a:cubicBezTo>
                <a:cubicBezTo>
                  <a:pt x="545" y="152"/>
                  <a:pt x="546" y="150"/>
                  <a:pt x="546" y="148"/>
                </a:cubicBezTo>
                <a:cubicBezTo>
                  <a:pt x="546" y="141"/>
                  <a:pt x="540" y="135"/>
                  <a:pt x="533" y="135"/>
                </a:cubicBezTo>
                <a:cubicBezTo>
                  <a:pt x="526" y="135"/>
                  <a:pt x="520" y="141"/>
                  <a:pt x="520" y="148"/>
                </a:cubicBezTo>
                <a:cubicBezTo>
                  <a:pt x="520" y="151"/>
                  <a:pt x="521" y="153"/>
                  <a:pt x="523" y="155"/>
                </a:cubicBezTo>
                <a:cubicBezTo>
                  <a:pt x="258" y="446"/>
                  <a:pt x="258" y="446"/>
                  <a:pt x="258" y="446"/>
                </a:cubicBezTo>
                <a:cubicBezTo>
                  <a:pt x="535" y="108"/>
                  <a:pt x="535" y="108"/>
                  <a:pt x="535" y="108"/>
                </a:cubicBezTo>
                <a:cubicBezTo>
                  <a:pt x="537" y="110"/>
                  <a:pt x="540" y="111"/>
                  <a:pt x="543" y="111"/>
                </a:cubicBezTo>
                <a:cubicBezTo>
                  <a:pt x="550" y="111"/>
                  <a:pt x="556" y="105"/>
                  <a:pt x="556" y="98"/>
                </a:cubicBezTo>
                <a:cubicBezTo>
                  <a:pt x="556" y="91"/>
                  <a:pt x="550" y="86"/>
                  <a:pt x="543" y="86"/>
                </a:cubicBezTo>
                <a:cubicBezTo>
                  <a:pt x="536" y="86"/>
                  <a:pt x="530" y="91"/>
                  <a:pt x="530" y="98"/>
                </a:cubicBezTo>
                <a:cubicBezTo>
                  <a:pt x="530" y="99"/>
                  <a:pt x="530" y="99"/>
                  <a:pt x="530" y="99"/>
                </a:cubicBezTo>
                <a:cubicBezTo>
                  <a:pt x="250" y="134"/>
                  <a:pt x="250" y="134"/>
                  <a:pt x="250" y="134"/>
                </a:cubicBezTo>
                <a:cubicBezTo>
                  <a:pt x="249" y="128"/>
                  <a:pt x="243" y="123"/>
                  <a:pt x="237" y="123"/>
                </a:cubicBezTo>
                <a:cubicBezTo>
                  <a:pt x="230" y="123"/>
                  <a:pt x="224" y="129"/>
                  <a:pt x="224" y="136"/>
                </a:cubicBezTo>
                <a:cubicBezTo>
                  <a:pt x="224" y="139"/>
                  <a:pt x="225" y="141"/>
                  <a:pt x="226" y="143"/>
                </a:cubicBezTo>
                <a:cubicBezTo>
                  <a:pt x="5" y="304"/>
                  <a:pt x="5" y="304"/>
                  <a:pt x="5" y="304"/>
                </a:cubicBezTo>
                <a:cubicBezTo>
                  <a:pt x="3" y="305"/>
                  <a:pt x="3" y="305"/>
                  <a:pt x="3" y="305"/>
                </a:cubicBezTo>
                <a:cubicBezTo>
                  <a:pt x="4" y="305"/>
                  <a:pt x="4" y="305"/>
                  <a:pt x="4" y="305"/>
                </a:cubicBezTo>
                <a:cubicBezTo>
                  <a:pt x="0" y="308"/>
                  <a:pt x="0" y="308"/>
                  <a:pt x="0" y="308"/>
                </a:cubicBezTo>
                <a:cubicBezTo>
                  <a:pt x="5" y="306"/>
                  <a:pt x="5" y="306"/>
                  <a:pt x="5" y="306"/>
                </a:cubicBezTo>
                <a:cubicBezTo>
                  <a:pt x="74" y="351"/>
                  <a:pt x="74" y="351"/>
                  <a:pt x="74" y="351"/>
                </a:cubicBezTo>
                <a:cubicBezTo>
                  <a:pt x="4" y="443"/>
                  <a:pt x="4" y="443"/>
                  <a:pt x="4" y="443"/>
                </a:cubicBezTo>
                <a:cubicBezTo>
                  <a:pt x="6" y="444"/>
                  <a:pt x="6" y="444"/>
                  <a:pt x="6" y="444"/>
                </a:cubicBezTo>
                <a:cubicBezTo>
                  <a:pt x="75" y="352"/>
                  <a:pt x="75" y="352"/>
                  <a:pt x="75" y="352"/>
                </a:cubicBezTo>
                <a:cubicBezTo>
                  <a:pt x="233" y="455"/>
                  <a:pt x="233" y="455"/>
                  <a:pt x="233" y="455"/>
                </a:cubicBezTo>
                <a:cubicBezTo>
                  <a:pt x="232" y="457"/>
                  <a:pt x="231" y="460"/>
                  <a:pt x="231" y="462"/>
                </a:cubicBezTo>
                <a:cubicBezTo>
                  <a:pt x="231" y="469"/>
                  <a:pt x="237" y="475"/>
                  <a:pt x="244" y="475"/>
                </a:cubicBezTo>
                <a:cubicBezTo>
                  <a:pt x="246" y="475"/>
                  <a:pt x="248" y="474"/>
                  <a:pt x="250" y="473"/>
                </a:cubicBezTo>
                <a:cubicBezTo>
                  <a:pt x="460" y="808"/>
                  <a:pt x="460" y="808"/>
                  <a:pt x="460" y="808"/>
                </a:cubicBezTo>
                <a:cubicBezTo>
                  <a:pt x="456" y="810"/>
                  <a:pt x="454" y="814"/>
                  <a:pt x="454" y="818"/>
                </a:cubicBezTo>
                <a:cubicBezTo>
                  <a:pt x="454" y="825"/>
                  <a:pt x="460" y="831"/>
                  <a:pt x="467" y="831"/>
                </a:cubicBezTo>
                <a:cubicBezTo>
                  <a:pt x="474" y="831"/>
                  <a:pt x="480" y="825"/>
                  <a:pt x="480" y="818"/>
                </a:cubicBezTo>
                <a:cubicBezTo>
                  <a:pt x="480" y="813"/>
                  <a:pt x="477" y="809"/>
                  <a:pt x="474" y="807"/>
                </a:cubicBezTo>
                <a:cubicBezTo>
                  <a:pt x="556" y="650"/>
                  <a:pt x="556" y="650"/>
                  <a:pt x="556" y="650"/>
                </a:cubicBezTo>
                <a:cubicBezTo>
                  <a:pt x="558" y="650"/>
                  <a:pt x="560" y="651"/>
                  <a:pt x="562" y="651"/>
                </a:cubicBezTo>
                <a:cubicBezTo>
                  <a:pt x="569" y="651"/>
                  <a:pt x="574" y="645"/>
                  <a:pt x="574" y="638"/>
                </a:cubicBezTo>
                <a:cubicBezTo>
                  <a:pt x="574" y="637"/>
                  <a:pt x="574" y="635"/>
                  <a:pt x="574" y="634"/>
                </a:cubicBezTo>
                <a:cubicBezTo>
                  <a:pt x="591" y="627"/>
                  <a:pt x="591" y="627"/>
                  <a:pt x="591" y="627"/>
                </a:cubicBezTo>
                <a:cubicBezTo>
                  <a:pt x="810" y="730"/>
                  <a:pt x="810" y="730"/>
                  <a:pt x="810" y="730"/>
                </a:cubicBezTo>
                <a:cubicBezTo>
                  <a:pt x="809" y="731"/>
                  <a:pt x="809" y="732"/>
                  <a:pt x="809" y="733"/>
                </a:cubicBezTo>
                <a:cubicBezTo>
                  <a:pt x="809" y="737"/>
                  <a:pt x="811" y="741"/>
                  <a:pt x="814" y="743"/>
                </a:cubicBezTo>
                <a:cubicBezTo>
                  <a:pt x="662" y="936"/>
                  <a:pt x="662" y="936"/>
                  <a:pt x="662" y="936"/>
                </a:cubicBezTo>
                <a:cubicBezTo>
                  <a:pt x="661" y="937"/>
                  <a:pt x="661" y="937"/>
                  <a:pt x="661" y="937"/>
                </a:cubicBezTo>
                <a:cubicBezTo>
                  <a:pt x="1319" y="937"/>
                  <a:pt x="1319" y="937"/>
                  <a:pt x="1319" y="937"/>
                </a:cubicBezTo>
                <a:cubicBezTo>
                  <a:pt x="1320" y="938"/>
                  <a:pt x="1320" y="938"/>
                  <a:pt x="1320" y="938"/>
                </a:cubicBezTo>
                <a:lnTo>
                  <a:pt x="1320" y="937"/>
                </a:lnTo>
                <a:close/>
                <a:moveTo>
                  <a:pt x="1318" y="934"/>
                </a:moveTo>
                <a:cubicBezTo>
                  <a:pt x="1197" y="808"/>
                  <a:pt x="1197" y="808"/>
                  <a:pt x="1197" y="808"/>
                </a:cubicBezTo>
                <a:cubicBezTo>
                  <a:pt x="1199" y="806"/>
                  <a:pt x="1200" y="803"/>
                  <a:pt x="1200" y="800"/>
                </a:cubicBezTo>
                <a:cubicBezTo>
                  <a:pt x="1200" y="795"/>
                  <a:pt x="1197" y="790"/>
                  <a:pt x="1192" y="788"/>
                </a:cubicBezTo>
                <a:cubicBezTo>
                  <a:pt x="1283" y="453"/>
                  <a:pt x="1283" y="453"/>
                  <a:pt x="1283" y="453"/>
                </a:cubicBezTo>
                <a:cubicBezTo>
                  <a:pt x="1283" y="454"/>
                  <a:pt x="1284" y="454"/>
                  <a:pt x="1285" y="454"/>
                </a:cubicBezTo>
                <a:cubicBezTo>
                  <a:pt x="1285" y="454"/>
                  <a:pt x="1285" y="454"/>
                  <a:pt x="1285" y="454"/>
                </a:cubicBezTo>
                <a:lnTo>
                  <a:pt x="1318" y="934"/>
                </a:lnTo>
                <a:close/>
                <a:moveTo>
                  <a:pt x="1275" y="448"/>
                </a:moveTo>
                <a:cubicBezTo>
                  <a:pt x="1276" y="451"/>
                  <a:pt x="1278" y="452"/>
                  <a:pt x="1281" y="453"/>
                </a:cubicBezTo>
                <a:cubicBezTo>
                  <a:pt x="1190" y="788"/>
                  <a:pt x="1190" y="788"/>
                  <a:pt x="1190" y="788"/>
                </a:cubicBezTo>
                <a:cubicBezTo>
                  <a:pt x="1189" y="787"/>
                  <a:pt x="1188" y="787"/>
                  <a:pt x="1187" y="787"/>
                </a:cubicBezTo>
                <a:cubicBezTo>
                  <a:pt x="1181" y="787"/>
                  <a:pt x="1176" y="791"/>
                  <a:pt x="1175" y="797"/>
                </a:cubicBezTo>
                <a:cubicBezTo>
                  <a:pt x="834" y="736"/>
                  <a:pt x="834" y="736"/>
                  <a:pt x="834" y="736"/>
                </a:cubicBezTo>
                <a:cubicBezTo>
                  <a:pt x="835" y="735"/>
                  <a:pt x="835" y="734"/>
                  <a:pt x="835" y="733"/>
                </a:cubicBezTo>
                <a:cubicBezTo>
                  <a:pt x="835" y="731"/>
                  <a:pt x="834" y="730"/>
                  <a:pt x="834" y="728"/>
                </a:cubicBezTo>
                <a:lnTo>
                  <a:pt x="1275" y="448"/>
                </a:lnTo>
                <a:close/>
                <a:moveTo>
                  <a:pt x="256" y="459"/>
                </a:moveTo>
                <a:cubicBezTo>
                  <a:pt x="552" y="351"/>
                  <a:pt x="552" y="351"/>
                  <a:pt x="552" y="351"/>
                </a:cubicBezTo>
                <a:cubicBezTo>
                  <a:pt x="769" y="272"/>
                  <a:pt x="769" y="272"/>
                  <a:pt x="769" y="272"/>
                </a:cubicBezTo>
                <a:cubicBezTo>
                  <a:pt x="770" y="275"/>
                  <a:pt x="772" y="277"/>
                  <a:pt x="774" y="278"/>
                </a:cubicBezTo>
                <a:cubicBezTo>
                  <a:pt x="660" y="470"/>
                  <a:pt x="660" y="470"/>
                  <a:pt x="660" y="470"/>
                </a:cubicBezTo>
                <a:cubicBezTo>
                  <a:pt x="480" y="492"/>
                  <a:pt x="480" y="492"/>
                  <a:pt x="480" y="492"/>
                </a:cubicBezTo>
                <a:cubicBezTo>
                  <a:pt x="479" y="486"/>
                  <a:pt x="473" y="481"/>
                  <a:pt x="467" y="481"/>
                </a:cubicBezTo>
                <a:cubicBezTo>
                  <a:pt x="460" y="481"/>
                  <a:pt x="454" y="487"/>
                  <a:pt x="454" y="494"/>
                </a:cubicBezTo>
                <a:cubicBezTo>
                  <a:pt x="454" y="501"/>
                  <a:pt x="460" y="507"/>
                  <a:pt x="467" y="507"/>
                </a:cubicBezTo>
                <a:cubicBezTo>
                  <a:pt x="471" y="507"/>
                  <a:pt x="475" y="505"/>
                  <a:pt x="477" y="502"/>
                </a:cubicBezTo>
                <a:cubicBezTo>
                  <a:pt x="594" y="581"/>
                  <a:pt x="594" y="581"/>
                  <a:pt x="594" y="581"/>
                </a:cubicBezTo>
                <a:cubicBezTo>
                  <a:pt x="573" y="617"/>
                  <a:pt x="573" y="617"/>
                  <a:pt x="573" y="617"/>
                </a:cubicBezTo>
                <a:cubicBezTo>
                  <a:pt x="256" y="467"/>
                  <a:pt x="256" y="467"/>
                  <a:pt x="256" y="467"/>
                </a:cubicBezTo>
                <a:cubicBezTo>
                  <a:pt x="256" y="465"/>
                  <a:pt x="257" y="464"/>
                  <a:pt x="257" y="462"/>
                </a:cubicBezTo>
                <a:cubicBezTo>
                  <a:pt x="257" y="461"/>
                  <a:pt x="256" y="460"/>
                  <a:pt x="256" y="459"/>
                </a:cubicBezTo>
                <a:close/>
                <a:moveTo>
                  <a:pt x="595" y="580"/>
                </a:moveTo>
                <a:cubicBezTo>
                  <a:pt x="478" y="501"/>
                  <a:pt x="478" y="501"/>
                  <a:pt x="478" y="501"/>
                </a:cubicBezTo>
                <a:cubicBezTo>
                  <a:pt x="479" y="499"/>
                  <a:pt x="480" y="496"/>
                  <a:pt x="480" y="494"/>
                </a:cubicBezTo>
                <a:cubicBezTo>
                  <a:pt x="480" y="494"/>
                  <a:pt x="480" y="494"/>
                  <a:pt x="480" y="493"/>
                </a:cubicBezTo>
                <a:cubicBezTo>
                  <a:pt x="659" y="472"/>
                  <a:pt x="659" y="472"/>
                  <a:pt x="659" y="472"/>
                </a:cubicBezTo>
                <a:cubicBezTo>
                  <a:pt x="631" y="519"/>
                  <a:pt x="631" y="519"/>
                  <a:pt x="631" y="519"/>
                </a:cubicBezTo>
                <a:lnTo>
                  <a:pt x="595" y="580"/>
                </a:lnTo>
                <a:close/>
                <a:moveTo>
                  <a:pt x="596" y="582"/>
                </a:moveTo>
                <a:cubicBezTo>
                  <a:pt x="633" y="607"/>
                  <a:pt x="633" y="607"/>
                  <a:pt x="633" y="607"/>
                </a:cubicBezTo>
                <a:cubicBezTo>
                  <a:pt x="591" y="625"/>
                  <a:pt x="591" y="625"/>
                  <a:pt x="591" y="625"/>
                </a:cubicBezTo>
                <a:cubicBezTo>
                  <a:pt x="575" y="617"/>
                  <a:pt x="575" y="617"/>
                  <a:pt x="575" y="617"/>
                </a:cubicBezTo>
                <a:lnTo>
                  <a:pt x="596" y="582"/>
                </a:lnTo>
                <a:close/>
                <a:moveTo>
                  <a:pt x="596" y="581"/>
                </a:moveTo>
                <a:cubicBezTo>
                  <a:pt x="634" y="517"/>
                  <a:pt x="634" y="517"/>
                  <a:pt x="634" y="517"/>
                </a:cubicBezTo>
                <a:cubicBezTo>
                  <a:pt x="661" y="471"/>
                  <a:pt x="661" y="471"/>
                  <a:pt x="661" y="471"/>
                </a:cubicBezTo>
                <a:cubicBezTo>
                  <a:pt x="1074" y="422"/>
                  <a:pt x="1074" y="422"/>
                  <a:pt x="1074" y="422"/>
                </a:cubicBezTo>
                <a:cubicBezTo>
                  <a:pt x="1074" y="422"/>
                  <a:pt x="1074" y="423"/>
                  <a:pt x="1075" y="423"/>
                </a:cubicBezTo>
                <a:cubicBezTo>
                  <a:pt x="635" y="607"/>
                  <a:pt x="635" y="607"/>
                  <a:pt x="635" y="607"/>
                </a:cubicBezTo>
                <a:lnTo>
                  <a:pt x="596" y="581"/>
                </a:lnTo>
                <a:close/>
                <a:moveTo>
                  <a:pt x="1076" y="424"/>
                </a:moveTo>
                <a:cubicBezTo>
                  <a:pt x="1076" y="425"/>
                  <a:pt x="1077" y="426"/>
                  <a:pt x="1078" y="427"/>
                </a:cubicBezTo>
                <a:cubicBezTo>
                  <a:pt x="839" y="713"/>
                  <a:pt x="839" y="713"/>
                  <a:pt x="839" y="713"/>
                </a:cubicBezTo>
                <a:cubicBezTo>
                  <a:pt x="830" y="724"/>
                  <a:pt x="830" y="724"/>
                  <a:pt x="830" y="724"/>
                </a:cubicBezTo>
                <a:cubicBezTo>
                  <a:pt x="828" y="722"/>
                  <a:pt x="825" y="720"/>
                  <a:pt x="822" y="720"/>
                </a:cubicBezTo>
                <a:cubicBezTo>
                  <a:pt x="817" y="720"/>
                  <a:pt x="813" y="723"/>
                  <a:pt x="811" y="726"/>
                </a:cubicBezTo>
                <a:cubicBezTo>
                  <a:pt x="636" y="608"/>
                  <a:pt x="636" y="608"/>
                  <a:pt x="636" y="608"/>
                </a:cubicBezTo>
                <a:lnTo>
                  <a:pt x="1076" y="424"/>
                </a:lnTo>
                <a:close/>
                <a:moveTo>
                  <a:pt x="524" y="17"/>
                </a:moveTo>
                <a:cubicBezTo>
                  <a:pt x="525" y="16"/>
                  <a:pt x="525" y="16"/>
                  <a:pt x="525" y="15"/>
                </a:cubicBezTo>
                <a:cubicBezTo>
                  <a:pt x="1073" y="178"/>
                  <a:pt x="1073" y="178"/>
                  <a:pt x="1073" y="178"/>
                </a:cubicBezTo>
                <a:cubicBezTo>
                  <a:pt x="1073" y="179"/>
                  <a:pt x="1072" y="180"/>
                  <a:pt x="1072" y="180"/>
                </a:cubicBezTo>
                <a:cubicBezTo>
                  <a:pt x="1072" y="186"/>
                  <a:pt x="1077" y="191"/>
                  <a:pt x="1082" y="193"/>
                </a:cubicBezTo>
                <a:cubicBezTo>
                  <a:pt x="1084" y="403"/>
                  <a:pt x="1084" y="403"/>
                  <a:pt x="1084" y="403"/>
                </a:cubicBezTo>
                <a:cubicBezTo>
                  <a:pt x="1080" y="403"/>
                  <a:pt x="1076" y="406"/>
                  <a:pt x="1074" y="410"/>
                </a:cubicBezTo>
                <a:lnTo>
                  <a:pt x="524" y="17"/>
                </a:lnTo>
                <a:close/>
                <a:moveTo>
                  <a:pt x="1073" y="414"/>
                </a:moveTo>
                <a:cubicBezTo>
                  <a:pt x="1073" y="415"/>
                  <a:pt x="1072" y="415"/>
                  <a:pt x="1072" y="416"/>
                </a:cubicBezTo>
                <a:cubicBezTo>
                  <a:pt x="1072" y="417"/>
                  <a:pt x="1073" y="419"/>
                  <a:pt x="1073" y="420"/>
                </a:cubicBezTo>
                <a:cubicBezTo>
                  <a:pt x="662" y="470"/>
                  <a:pt x="662" y="470"/>
                  <a:pt x="662" y="470"/>
                </a:cubicBezTo>
                <a:cubicBezTo>
                  <a:pt x="775" y="279"/>
                  <a:pt x="775" y="279"/>
                  <a:pt x="775" y="279"/>
                </a:cubicBezTo>
                <a:cubicBezTo>
                  <a:pt x="777" y="280"/>
                  <a:pt x="779" y="280"/>
                  <a:pt x="781" y="280"/>
                </a:cubicBezTo>
                <a:cubicBezTo>
                  <a:pt x="786" y="280"/>
                  <a:pt x="790" y="278"/>
                  <a:pt x="792" y="274"/>
                </a:cubicBezTo>
                <a:lnTo>
                  <a:pt x="1073" y="414"/>
                </a:lnTo>
                <a:close/>
                <a:moveTo>
                  <a:pt x="533" y="161"/>
                </a:moveTo>
                <a:cubicBezTo>
                  <a:pt x="537" y="161"/>
                  <a:pt x="541" y="158"/>
                  <a:pt x="543" y="155"/>
                </a:cubicBezTo>
                <a:cubicBezTo>
                  <a:pt x="769" y="263"/>
                  <a:pt x="769" y="263"/>
                  <a:pt x="769" y="263"/>
                </a:cubicBezTo>
                <a:cubicBezTo>
                  <a:pt x="768" y="264"/>
                  <a:pt x="768" y="266"/>
                  <a:pt x="768" y="267"/>
                </a:cubicBezTo>
                <a:cubicBezTo>
                  <a:pt x="768" y="269"/>
                  <a:pt x="768" y="270"/>
                  <a:pt x="769" y="271"/>
                </a:cubicBezTo>
                <a:cubicBezTo>
                  <a:pt x="550" y="350"/>
                  <a:pt x="550" y="350"/>
                  <a:pt x="550" y="350"/>
                </a:cubicBezTo>
                <a:cubicBezTo>
                  <a:pt x="255" y="457"/>
                  <a:pt x="255" y="457"/>
                  <a:pt x="255" y="457"/>
                </a:cubicBezTo>
                <a:cubicBezTo>
                  <a:pt x="255" y="456"/>
                  <a:pt x="254" y="454"/>
                  <a:pt x="253" y="453"/>
                </a:cubicBezTo>
                <a:cubicBezTo>
                  <a:pt x="524" y="157"/>
                  <a:pt x="524" y="157"/>
                  <a:pt x="524" y="157"/>
                </a:cubicBezTo>
                <a:cubicBezTo>
                  <a:pt x="526" y="159"/>
                  <a:pt x="529" y="161"/>
                  <a:pt x="533" y="161"/>
                </a:cubicBezTo>
                <a:close/>
                <a:moveTo>
                  <a:pt x="530" y="101"/>
                </a:moveTo>
                <a:cubicBezTo>
                  <a:pt x="530" y="101"/>
                  <a:pt x="531" y="102"/>
                  <a:pt x="531" y="102"/>
                </a:cubicBezTo>
                <a:cubicBezTo>
                  <a:pt x="316" y="185"/>
                  <a:pt x="316" y="185"/>
                  <a:pt x="316" y="185"/>
                </a:cubicBezTo>
                <a:cubicBezTo>
                  <a:pt x="154" y="247"/>
                  <a:pt x="154" y="247"/>
                  <a:pt x="154" y="247"/>
                </a:cubicBezTo>
                <a:cubicBezTo>
                  <a:pt x="230" y="147"/>
                  <a:pt x="230" y="147"/>
                  <a:pt x="230" y="147"/>
                </a:cubicBezTo>
                <a:cubicBezTo>
                  <a:pt x="232" y="148"/>
                  <a:pt x="234" y="149"/>
                  <a:pt x="237" y="149"/>
                </a:cubicBezTo>
                <a:cubicBezTo>
                  <a:pt x="244" y="149"/>
                  <a:pt x="250" y="143"/>
                  <a:pt x="250" y="136"/>
                </a:cubicBezTo>
                <a:cubicBezTo>
                  <a:pt x="250" y="136"/>
                  <a:pt x="250" y="135"/>
                  <a:pt x="250" y="135"/>
                </a:cubicBezTo>
                <a:lnTo>
                  <a:pt x="530" y="101"/>
                </a:lnTo>
                <a:close/>
                <a:moveTo>
                  <a:pt x="227" y="144"/>
                </a:moveTo>
                <a:cubicBezTo>
                  <a:pt x="228" y="145"/>
                  <a:pt x="228" y="145"/>
                  <a:pt x="229" y="146"/>
                </a:cubicBezTo>
                <a:cubicBezTo>
                  <a:pt x="151" y="248"/>
                  <a:pt x="151" y="248"/>
                  <a:pt x="151" y="248"/>
                </a:cubicBezTo>
                <a:cubicBezTo>
                  <a:pt x="11" y="302"/>
                  <a:pt x="11" y="302"/>
                  <a:pt x="11" y="302"/>
                </a:cubicBezTo>
                <a:lnTo>
                  <a:pt x="227" y="144"/>
                </a:lnTo>
                <a:close/>
                <a:moveTo>
                  <a:pt x="7" y="305"/>
                </a:moveTo>
                <a:cubicBezTo>
                  <a:pt x="150" y="250"/>
                  <a:pt x="150" y="250"/>
                  <a:pt x="150" y="250"/>
                </a:cubicBezTo>
                <a:cubicBezTo>
                  <a:pt x="75" y="350"/>
                  <a:pt x="75" y="350"/>
                  <a:pt x="75" y="350"/>
                </a:cubicBezTo>
                <a:lnTo>
                  <a:pt x="7" y="305"/>
                </a:lnTo>
                <a:close/>
                <a:moveTo>
                  <a:pt x="76" y="351"/>
                </a:moveTo>
                <a:cubicBezTo>
                  <a:pt x="152" y="249"/>
                  <a:pt x="152" y="249"/>
                  <a:pt x="152" y="249"/>
                </a:cubicBezTo>
                <a:cubicBezTo>
                  <a:pt x="320" y="185"/>
                  <a:pt x="320" y="185"/>
                  <a:pt x="320" y="185"/>
                </a:cubicBezTo>
                <a:cubicBezTo>
                  <a:pt x="531" y="104"/>
                  <a:pt x="531" y="104"/>
                  <a:pt x="531" y="104"/>
                </a:cubicBezTo>
                <a:cubicBezTo>
                  <a:pt x="532" y="105"/>
                  <a:pt x="533" y="106"/>
                  <a:pt x="534" y="107"/>
                </a:cubicBezTo>
                <a:cubicBezTo>
                  <a:pt x="251" y="452"/>
                  <a:pt x="251" y="452"/>
                  <a:pt x="251" y="452"/>
                </a:cubicBezTo>
                <a:cubicBezTo>
                  <a:pt x="249" y="450"/>
                  <a:pt x="247" y="449"/>
                  <a:pt x="244" y="449"/>
                </a:cubicBezTo>
                <a:cubicBezTo>
                  <a:pt x="240" y="449"/>
                  <a:pt x="236" y="451"/>
                  <a:pt x="234" y="454"/>
                </a:cubicBezTo>
                <a:lnTo>
                  <a:pt x="76" y="351"/>
                </a:lnTo>
                <a:close/>
                <a:moveTo>
                  <a:pt x="472" y="806"/>
                </a:moveTo>
                <a:cubicBezTo>
                  <a:pt x="471" y="806"/>
                  <a:pt x="469" y="805"/>
                  <a:pt x="467" y="805"/>
                </a:cubicBezTo>
                <a:cubicBezTo>
                  <a:pt x="465" y="805"/>
                  <a:pt x="463" y="806"/>
                  <a:pt x="461" y="807"/>
                </a:cubicBezTo>
                <a:cubicBezTo>
                  <a:pt x="251" y="472"/>
                  <a:pt x="251" y="472"/>
                  <a:pt x="251" y="472"/>
                </a:cubicBezTo>
                <a:cubicBezTo>
                  <a:pt x="253" y="471"/>
                  <a:pt x="254" y="470"/>
                  <a:pt x="255" y="468"/>
                </a:cubicBezTo>
                <a:cubicBezTo>
                  <a:pt x="573" y="618"/>
                  <a:pt x="573" y="618"/>
                  <a:pt x="573" y="618"/>
                </a:cubicBezTo>
                <a:cubicBezTo>
                  <a:pt x="567" y="627"/>
                  <a:pt x="567" y="627"/>
                  <a:pt x="567" y="627"/>
                </a:cubicBezTo>
                <a:cubicBezTo>
                  <a:pt x="566" y="626"/>
                  <a:pt x="564" y="625"/>
                  <a:pt x="562" y="625"/>
                </a:cubicBezTo>
                <a:cubicBezTo>
                  <a:pt x="555" y="625"/>
                  <a:pt x="549" y="631"/>
                  <a:pt x="549" y="638"/>
                </a:cubicBezTo>
                <a:cubicBezTo>
                  <a:pt x="549" y="643"/>
                  <a:pt x="551" y="647"/>
                  <a:pt x="555" y="649"/>
                </a:cubicBezTo>
                <a:lnTo>
                  <a:pt x="472" y="806"/>
                </a:lnTo>
                <a:close/>
                <a:moveTo>
                  <a:pt x="573" y="632"/>
                </a:moveTo>
                <a:cubicBezTo>
                  <a:pt x="572" y="630"/>
                  <a:pt x="571" y="629"/>
                  <a:pt x="569" y="627"/>
                </a:cubicBezTo>
                <a:cubicBezTo>
                  <a:pt x="574" y="619"/>
                  <a:pt x="574" y="619"/>
                  <a:pt x="574" y="619"/>
                </a:cubicBezTo>
                <a:cubicBezTo>
                  <a:pt x="589" y="626"/>
                  <a:pt x="589" y="626"/>
                  <a:pt x="589" y="626"/>
                </a:cubicBezTo>
                <a:lnTo>
                  <a:pt x="573" y="632"/>
                </a:lnTo>
                <a:close/>
                <a:moveTo>
                  <a:pt x="593" y="626"/>
                </a:moveTo>
                <a:cubicBezTo>
                  <a:pt x="634" y="608"/>
                  <a:pt x="634" y="608"/>
                  <a:pt x="634" y="608"/>
                </a:cubicBezTo>
                <a:cubicBezTo>
                  <a:pt x="810" y="728"/>
                  <a:pt x="810" y="728"/>
                  <a:pt x="810" y="728"/>
                </a:cubicBezTo>
                <a:cubicBezTo>
                  <a:pt x="810" y="728"/>
                  <a:pt x="810" y="728"/>
                  <a:pt x="810" y="728"/>
                </a:cubicBezTo>
                <a:lnTo>
                  <a:pt x="593" y="626"/>
                </a:lnTo>
                <a:close/>
                <a:moveTo>
                  <a:pt x="664" y="935"/>
                </a:moveTo>
                <a:cubicBezTo>
                  <a:pt x="815" y="744"/>
                  <a:pt x="815" y="744"/>
                  <a:pt x="815" y="744"/>
                </a:cubicBezTo>
                <a:cubicBezTo>
                  <a:pt x="817" y="745"/>
                  <a:pt x="819" y="746"/>
                  <a:pt x="822" y="746"/>
                </a:cubicBezTo>
                <a:cubicBezTo>
                  <a:pt x="827" y="746"/>
                  <a:pt x="831" y="744"/>
                  <a:pt x="833" y="740"/>
                </a:cubicBezTo>
                <a:cubicBezTo>
                  <a:pt x="1315" y="935"/>
                  <a:pt x="1315" y="935"/>
                  <a:pt x="1315" y="935"/>
                </a:cubicBezTo>
                <a:lnTo>
                  <a:pt x="664" y="935"/>
                </a:lnTo>
                <a:close/>
                <a:moveTo>
                  <a:pt x="833" y="739"/>
                </a:moveTo>
                <a:cubicBezTo>
                  <a:pt x="834" y="738"/>
                  <a:pt x="834" y="738"/>
                  <a:pt x="834" y="738"/>
                </a:cubicBezTo>
                <a:cubicBezTo>
                  <a:pt x="1175" y="798"/>
                  <a:pt x="1175" y="798"/>
                  <a:pt x="1175" y="798"/>
                </a:cubicBezTo>
                <a:cubicBezTo>
                  <a:pt x="1175" y="799"/>
                  <a:pt x="1174" y="799"/>
                  <a:pt x="1174" y="800"/>
                </a:cubicBezTo>
                <a:cubicBezTo>
                  <a:pt x="1174" y="807"/>
                  <a:pt x="1180" y="813"/>
                  <a:pt x="1187" y="813"/>
                </a:cubicBezTo>
                <a:cubicBezTo>
                  <a:pt x="1191" y="813"/>
                  <a:pt x="1193" y="812"/>
                  <a:pt x="1196" y="809"/>
                </a:cubicBezTo>
                <a:cubicBezTo>
                  <a:pt x="1316" y="934"/>
                  <a:pt x="1316" y="934"/>
                  <a:pt x="1316" y="934"/>
                </a:cubicBezTo>
                <a:lnTo>
                  <a:pt x="833" y="739"/>
                </a:lnTo>
                <a:close/>
              </a:path>
            </a:pathLst>
          </a:custGeom>
          <a:solidFill>
            <a:schemeClr val="bg1">
              <a:alpha val="80000"/>
            </a:schemeClr>
          </a:solidFill>
          <a:ln>
            <a:noFill/>
          </a:ln>
        </p:spPr>
        <p:txBody>
          <a:bodyPr vert="horz" wrap="square" lIns="68580" tIns="34290" rIns="68580" bIns="34290" numCol="1" anchor="t" anchorCtr="0" compatLnSpc="1"/>
          <a:lstStyle/>
          <a:p>
            <a:endParaRPr lang="id-ID">
              <a:latin typeface="+mn-ea"/>
            </a:endParaRPr>
          </a:p>
        </p:txBody>
      </p:sp>
      <p:sp>
        <p:nvSpPr>
          <p:cNvPr id="19" name="Rectangle 47"/>
          <p:cNvSpPr/>
          <p:nvPr/>
        </p:nvSpPr>
        <p:spPr>
          <a:xfrm>
            <a:off x="2243455" y="3790950"/>
            <a:ext cx="7704455" cy="492125"/>
          </a:xfrm>
          <a:prstGeom prst="rect">
            <a:avLst/>
          </a:prstGeom>
        </p:spPr>
        <p:txBody>
          <a:bodyPr wrap="square" lIns="0" tIns="0" rIns="0" bIns="0">
            <a:spAutoFit/>
          </a:bodyPr>
          <a:lstStyle/>
          <a:p>
            <a:pPr algn="ctr">
              <a:buClrTx/>
              <a:buSzTx/>
              <a:buFontTx/>
            </a:pPr>
            <a:r>
              <a:rPr lang="en-US" altLang="zh-CN" sz="3200">
                <a:solidFill>
                  <a:schemeClr val="bg1"/>
                </a:solidFill>
                <a:sym typeface="+mn-ea"/>
              </a:rPr>
              <a:t>研究目标、内容</a:t>
            </a:r>
            <a:r>
              <a:rPr lang="zh-CN" altLang="en-US" sz="3200">
                <a:solidFill>
                  <a:schemeClr val="bg1"/>
                </a:solidFill>
                <a:sym typeface="+mn-ea"/>
              </a:rPr>
              <a:t>和</a:t>
            </a:r>
            <a:r>
              <a:rPr lang="en-US" altLang="zh-CN" sz="3200">
                <a:solidFill>
                  <a:schemeClr val="bg1"/>
                </a:solidFill>
                <a:sym typeface="+mn-ea"/>
              </a:rPr>
              <a:t>拟解决的关键问题</a:t>
            </a:r>
            <a:endParaRPr lang="en-US" altLang="zh-CN" sz="3200">
              <a:solidFill>
                <a:schemeClr val="bg1"/>
              </a:solidFill>
            </a:endParaRPr>
          </a:p>
        </p:txBody>
      </p:sp>
      <p:sp>
        <p:nvSpPr>
          <p:cNvPr id="20" name="PA_文本框 62"/>
          <p:cNvSpPr txBox="1"/>
          <p:nvPr>
            <p:custDataLst>
              <p:tags r:id="rId2"/>
            </p:custDataLst>
          </p:nvPr>
        </p:nvSpPr>
        <p:spPr>
          <a:xfrm>
            <a:off x="3884930" y="4451985"/>
            <a:ext cx="4421505" cy="275590"/>
          </a:xfrm>
          <a:prstGeom prst="rect">
            <a:avLst/>
          </a:prstGeom>
          <a:noFill/>
          <a:effectLst/>
        </p:spPr>
        <p:txBody>
          <a:bodyPr wrap="square" rtlCol="0">
            <a:spAutoFit/>
          </a:bodyPr>
          <a:lstStyle/>
          <a:p>
            <a:pPr algn="ctr"/>
            <a:r>
              <a:rPr lang="en-US" altLang="zh-CN" sz="12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rPr>
              <a:t>Research objectives, content and key issues to be addressed</a:t>
            </a:r>
            <a:endParaRPr lang="en-US" altLang="zh-CN" sz="1200" dirty="0">
              <a:solidFill>
                <a:schemeClr val="bg1"/>
              </a:solidFill>
              <a:latin typeface="微软雅黑 Light" panose="020B0502040204020203" pitchFamily="34" charset="-122"/>
              <a:ea typeface="微软雅黑 Light" panose="020B0502040204020203" pitchFamily="34" charset="-122"/>
              <a:cs typeface="Arial Unicode MS" panose="020B0604020202020204" pitchFamily="34" charset="-122"/>
            </a:endParaRPr>
          </a:p>
        </p:txBody>
      </p:sp>
      <p:sp>
        <p:nvSpPr>
          <p:cNvPr id="21" name="文本框 20"/>
          <p:cNvSpPr txBox="1"/>
          <p:nvPr/>
        </p:nvSpPr>
        <p:spPr>
          <a:xfrm>
            <a:off x="5338445" y="2195830"/>
            <a:ext cx="1608455" cy="1445260"/>
          </a:xfrm>
          <a:prstGeom prst="rect">
            <a:avLst/>
          </a:prstGeom>
          <a:noFill/>
        </p:spPr>
        <p:txBody>
          <a:bodyPr wrap="square" rtlCol="0">
            <a:spAutoFit/>
          </a:bodyPr>
          <a:lstStyle/>
          <a:p>
            <a:r>
              <a:rPr lang="en-US" altLang="zh-CN" sz="8800" smtClean="0">
                <a:solidFill>
                  <a:schemeClr val="bg1"/>
                </a:solidFill>
                <a:latin typeface="Agency FB" panose="020B0503020202020204" pitchFamily="34" charset="0"/>
              </a:rPr>
              <a:t>02</a:t>
            </a:r>
            <a:endParaRPr lang="zh-CN" altLang="en-US" sz="8800">
              <a:solidFill>
                <a:schemeClr val="bg1"/>
              </a:solidFill>
              <a:latin typeface="Agency FB" panose="020B0503020202020204" pitchFamily="34" charset="0"/>
            </a:endParaRPr>
          </a:p>
        </p:txBody>
      </p:sp>
      <p:sp>
        <p:nvSpPr>
          <p:cNvPr id="22" name="矩形 21"/>
          <p:cNvSpPr/>
          <p:nvPr/>
        </p:nvSpPr>
        <p:spPr>
          <a:xfrm>
            <a:off x="0" y="5326196"/>
            <a:ext cx="12192000" cy="75639"/>
          </a:xfrm>
          <a:prstGeom prst="rect">
            <a:avLst/>
          </a:prstGeom>
          <a:solidFill>
            <a:srgbClr val="D74B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Times New Roman" panose="02020603050405020304"/>
              <a:ea typeface="华文楷体"/>
              <a:cs typeface="+mn-cs"/>
            </a:endParaRPr>
          </a:p>
        </p:txBody>
      </p:sp>
    </p:spTree>
  </p:cSld>
  <p:clrMapOvr>
    <a:masterClrMapping/>
  </p:clrMapOvr>
  <p:transition>
    <p:fade/>
  </p:transition>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4359</Words>
  <Application>WPS 演示</Application>
  <PresentationFormat>宽屏</PresentationFormat>
  <Paragraphs>350</Paragraphs>
  <Slides>28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28</vt:i4>
      </vt:variant>
    </vt:vector>
  </HeadingPairs>
  <TitlesOfParts>
    <vt:vector size="49" baseType="lpstr">
      <vt:lpstr>Arial</vt:lpstr>
      <vt:lpstr>宋体</vt:lpstr>
      <vt:lpstr>Wingdings</vt:lpstr>
      <vt:lpstr>Times New Roman</vt:lpstr>
      <vt:lpstr>华文楷体</vt:lpstr>
      <vt:lpstr>微软雅黑</vt:lpstr>
      <vt:lpstr>造字工房悦黑体验版纤细体</vt:lpstr>
      <vt:lpstr>黑体</vt:lpstr>
      <vt:lpstr>微软雅黑 Light</vt:lpstr>
      <vt:lpstr>Arial Unicode MS</vt:lpstr>
      <vt:lpstr>Agency FB</vt:lpstr>
      <vt:lpstr>仿宋</vt:lpstr>
      <vt:lpstr>Arial</vt:lpstr>
      <vt:lpstr>Arial Unicode MS</vt:lpstr>
      <vt:lpstr>等线 Light</vt:lpstr>
      <vt:lpstr>等线</vt:lpstr>
      <vt:lpstr>Calibri</vt:lpstr>
      <vt:lpstr>Calibri</vt:lpstr>
      <vt:lpstr>Impact</vt:lpstr>
      <vt:lpstr>Yu Gothic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ciszong</cp:lastModifiedBy>
  <cp:revision>162</cp:revision>
  <dcterms:created xsi:type="dcterms:W3CDTF">2018-04-04T04:12:00Z</dcterms:created>
  <dcterms:modified xsi:type="dcterms:W3CDTF">2020-03-05T12:16:25Z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2052-11.1.0.9341</vt:lpwstr>
  </property>
</Properties>
</file>